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embeddings/oleObject1.bin" ContentType="application/vnd.openxmlformats-officedocument.oleObject"/>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autoCompressPictures="0">
  <p:sldMasterIdLst>
    <p:sldMasterId id="2147483653" r:id="rId1"/>
  </p:sldMasterIdLst>
  <p:notesMasterIdLst>
    <p:notesMasterId r:id="rId138"/>
  </p:notesMasterIdLst>
  <p:sldIdLst>
    <p:sldId id="273" r:id="rId2"/>
    <p:sldId id="275" r:id="rId3"/>
    <p:sldId id="396" r:id="rId4"/>
    <p:sldId id="397" r:id="rId5"/>
    <p:sldId id="399" r:id="rId6"/>
    <p:sldId id="400" r:id="rId7"/>
    <p:sldId id="401" r:id="rId8"/>
    <p:sldId id="402" r:id="rId9"/>
    <p:sldId id="472" r:id="rId10"/>
    <p:sldId id="404" r:id="rId11"/>
    <p:sldId id="407" r:id="rId12"/>
    <p:sldId id="473" r:id="rId13"/>
    <p:sldId id="413" r:id="rId14"/>
    <p:sldId id="414" r:id="rId15"/>
    <p:sldId id="416" r:id="rId16"/>
    <p:sldId id="421" r:id="rId17"/>
    <p:sldId id="422" r:id="rId18"/>
    <p:sldId id="424" r:id="rId19"/>
    <p:sldId id="426" r:id="rId20"/>
    <p:sldId id="420" r:id="rId21"/>
    <p:sldId id="425" r:id="rId22"/>
    <p:sldId id="428" r:id="rId23"/>
    <p:sldId id="430" r:id="rId24"/>
    <p:sldId id="431" r:id="rId25"/>
    <p:sldId id="434" r:id="rId26"/>
    <p:sldId id="475" r:id="rId27"/>
    <p:sldId id="435" r:id="rId28"/>
    <p:sldId id="437" r:id="rId29"/>
    <p:sldId id="439" r:id="rId30"/>
    <p:sldId id="441" r:id="rId31"/>
    <p:sldId id="443" r:id="rId32"/>
    <p:sldId id="444" r:id="rId33"/>
    <p:sldId id="445" r:id="rId34"/>
    <p:sldId id="446" r:id="rId35"/>
    <p:sldId id="447" r:id="rId36"/>
    <p:sldId id="448" r:id="rId37"/>
    <p:sldId id="449" r:id="rId38"/>
    <p:sldId id="452" r:id="rId39"/>
    <p:sldId id="453" r:id="rId40"/>
    <p:sldId id="454" r:id="rId41"/>
    <p:sldId id="451" r:id="rId42"/>
    <p:sldId id="457" r:id="rId43"/>
    <p:sldId id="458" r:id="rId44"/>
    <p:sldId id="459" r:id="rId45"/>
    <p:sldId id="460" r:id="rId46"/>
    <p:sldId id="461" r:id="rId47"/>
    <p:sldId id="462" r:id="rId48"/>
    <p:sldId id="463" r:id="rId49"/>
    <p:sldId id="464" r:id="rId50"/>
    <p:sldId id="465" r:id="rId51"/>
    <p:sldId id="466" r:id="rId52"/>
    <p:sldId id="467" r:id="rId53"/>
    <p:sldId id="277" r:id="rId54"/>
    <p:sldId id="391" r:id="rId55"/>
    <p:sldId id="328" r:id="rId56"/>
    <p:sldId id="279" r:id="rId57"/>
    <p:sldId id="474" r:id="rId58"/>
    <p:sldId id="280" r:id="rId59"/>
    <p:sldId id="281" r:id="rId60"/>
    <p:sldId id="282" r:id="rId61"/>
    <p:sldId id="283" r:id="rId62"/>
    <p:sldId id="284" r:id="rId63"/>
    <p:sldId id="285" r:id="rId64"/>
    <p:sldId id="332" r:id="rId65"/>
    <p:sldId id="468" r:id="rId66"/>
    <p:sldId id="334" r:id="rId67"/>
    <p:sldId id="287" r:id="rId68"/>
    <p:sldId id="288" r:id="rId69"/>
    <p:sldId id="289" r:id="rId70"/>
    <p:sldId id="333" r:id="rId71"/>
    <p:sldId id="392" r:id="rId72"/>
    <p:sldId id="394" r:id="rId73"/>
    <p:sldId id="469" r:id="rId74"/>
    <p:sldId id="393" r:id="rId75"/>
    <p:sldId id="293" r:id="rId76"/>
    <p:sldId id="395" r:id="rId77"/>
    <p:sldId id="294" r:id="rId78"/>
    <p:sldId id="329" r:id="rId79"/>
    <p:sldId id="330" r:id="rId80"/>
    <p:sldId id="299" r:id="rId81"/>
    <p:sldId id="301" r:id="rId82"/>
    <p:sldId id="310" r:id="rId83"/>
    <p:sldId id="314" r:id="rId84"/>
    <p:sldId id="311" r:id="rId85"/>
    <p:sldId id="302" r:id="rId86"/>
    <p:sldId id="303" r:id="rId87"/>
    <p:sldId id="304" r:id="rId88"/>
    <p:sldId id="305" r:id="rId89"/>
    <p:sldId id="306" r:id="rId90"/>
    <p:sldId id="308" r:id="rId91"/>
    <p:sldId id="307" r:id="rId92"/>
    <p:sldId id="315" r:id="rId93"/>
    <p:sldId id="339" r:id="rId94"/>
    <p:sldId id="340" r:id="rId95"/>
    <p:sldId id="341" r:id="rId96"/>
    <p:sldId id="342" r:id="rId97"/>
    <p:sldId id="343" r:id="rId98"/>
    <p:sldId id="344" r:id="rId99"/>
    <p:sldId id="345" r:id="rId100"/>
    <p:sldId id="346" r:id="rId101"/>
    <p:sldId id="347" r:id="rId102"/>
    <p:sldId id="348" r:id="rId103"/>
    <p:sldId id="350" r:id="rId104"/>
    <p:sldId id="351" r:id="rId105"/>
    <p:sldId id="352" r:id="rId106"/>
    <p:sldId id="353" r:id="rId107"/>
    <p:sldId id="354" r:id="rId108"/>
    <p:sldId id="470" r:id="rId109"/>
    <p:sldId id="355" r:id="rId110"/>
    <p:sldId id="357" r:id="rId111"/>
    <p:sldId id="358" r:id="rId112"/>
    <p:sldId id="359" r:id="rId113"/>
    <p:sldId id="360" r:id="rId114"/>
    <p:sldId id="361" r:id="rId115"/>
    <p:sldId id="362" r:id="rId116"/>
    <p:sldId id="471" r:id="rId117"/>
    <p:sldId id="363" r:id="rId118"/>
    <p:sldId id="364" r:id="rId119"/>
    <p:sldId id="365" r:id="rId120"/>
    <p:sldId id="366" r:id="rId121"/>
    <p:sldId id="367" r:id="rId122"/>
    <p:sldId id="369" r:id="rId123"/>
    <p:sldId id="370" r:id="rId124"/>
    <p:sldId id="372" r:id="rId125"/>
    <p:sldId id="476" r:id="rId126"/>
    <p:sldId id="374" r:id="rId127"/>
    <p:sldId id="375" r:id="rId128"/>
    <p:sldId id="376" r:id="rId129"/>
    <p:sldId id="378" r:id="rId130"/>
    <p:sldId id="379" r:id="rId131"/>
    <p:sldId id="380" r:id="rId132"/>
    <p:sldId id="381" r:id="rId133"/>
    <p:sldId id="383" r:id="rId134"/>
    <p:sldId id="385" r:id="rId135"/>
    <p:sldId id="386" r:id="rId136"/>
    <p:sldId id="388" r:id="rId13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ヒラギノ角ゴ Pro W3" charset="0"/>
        <a:cs typeface="ヒラギノ角ゴ Pro W3" charset="0"/>
      </a:defRPr>
    </a:lvl1pPr>
    <a:lvl2pPr marL="457200" algn="l" rtl="0" eaLnBrk="0" fontAlgn="base" hangingPunct="0">
      <a:spcBef>
        <a:spcPct val="0"/>
      </a:spcBef>
      <a:spcAft>
        <a:spcPct val="0"/>
      </a:spcAft>
      <a:defRPr sz="2400" kern="1200">
        <a:solidFill>
          <a:schemeClr val="tx1"/>
        </a:solidFill>
        <a:latin typeface="Times" charset="0"/>
        <a:ea typeface="ヒラギノ角ゴ Pro W3" charset="0"/>
        <a:cs typeface="ヒラギノ角ゴ Pro W3" charset="0"/>
      </a:defRPr>
    </a:lvl2pPr>
    <a:lvl3pPr marL="914400" algn="l" rtl="0" eaLnBrk="0" fontAlgn="base" hangingPunct="0">
      <a:spcBef>
        <a:spcPct val="0"/>
      </a:spcBef>
      <a:spcAft>
        <a:spcPct val="0"/>
      </a:spcAft>
      <a:defRPr sz="2400" kern="1200">
        <a:solidFill>
          <a:schemeClr val="tx1"/>
        </a:solidFill>
        <a:latin typeface="Times" charset="0"/>
        <a:ea typeface="ヒラギノ角ゴ Pro W3" charset="0"/>
        <a:cs typeface="ヒラギノ角ゴ Pro W3" charset="0"/>
      </a:defRPr>
    </a:lvl3pPr>
    <a:lvl4pPr marL="1371600" algn="l" rtl="0" eaLnBrk="0" fontAlgn="base" hangingPunct="0">
      <a:spcBef>
        <a:spcPct val="0"/>
      </a:spcBef>
      <a:spcAft>
        <a:spcPct val="0"/>
      </a:spcAft>
      <a:defRPr sz="2400" kern="1200">
        <a:solidFill>
          <a:schemeClr val="tx1"/>
        </a:solidFill>
        <a:latin typeface="Times" charset="0"/>
        <a:ea typeface="ヒラギノ角ゴ Pro W3" charset="0"/>
        <a:cs typeface="ヒラギノ角ゴ Pro W3" charset="0"/>
      </a:defRPr>
    </a:lvl4pPr>
    <a:lvl5pPr marL="1828800" algn="l" rtl="0" eaLnBrk="0" fontAlgn="base" hangingPunct="0">
      <a:spcBef>
        <a:spcPct val="0"/>
      </a:spcBef>
      <a:spcAft>
        <a:spcPct val="0"/>
      </a:spcAft>
      <a:defRPr sz="2400" kern="1200">
        <a:solidFill>
          <a:schemeClr val="tx1"/>
        </a:solidFill>
        <a:latin typeface="Times"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Times"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Times"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Times"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Times" charset="0"/>
        <a:ea typeface="ヒラギノ角ゴ Pro W3" charset="0"/>
        <a:cs typeface="ヒラギノ角ゴ Pro W3"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laire Max" initials="CEM"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9B0DC"/>
    <a:srgbClr val="081496"/>
    <a:srgbClr val="07106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388" autoAdjust="0"/>
    <p:restoredTop sz="94660"/>
  </p:normalViewPr>
  <p:slideViewPr>
    <p:cSldViewPr>
      <p:cViewPr>
        <p:scale>
          <a:sx n="150" d="100"/>
          <a:sy n="150" d="100"/>
        </p:scale>
        <p:origin x="-336" y="-1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1952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notesMaster" Target="notesMasters/notesMaster1.xml"/><Relationship Id="rId13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commentAuthors" Target="commentAuthors.xml"/><Relationship Id="rId141" Type="http://schemas.openxmlformats.org/officeDocument/2006/relationships/presProps" Target="presProps.xml"/><Relationship Id="rId142" Type="http://schemas.openxmlformats.org/officeDocument/2006/relationships/viewProps" Target="viewProps.xml"/><Relationship Id="rId143" Type="http://schemas.openxmlformats.org/officeDocument/2006/relationships/theme" Target="theme/theme1.xml"/><Relationship Id="rId14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9421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3316"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421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421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9421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14F4EE8-098B-A847-A8D3-DF3A7B7ED80A}" type="slidenum">
              <a:rPr lang="en-US"/>
              <a:pPr/>
              <a:t>‹#›</a:t>
            </a:fld>
            <a:endParaRPr lang="en-US"/>
          </a:p>
        </p:txBody>
      </p:sp>
    </p:spTree>
    <p:extLst>
      <p:ext uri="{BB962C8B-B14F-4D97-AF65-F5344CB8AC3E}">
        <p14:creationId xmlns:p14="http://schemas.microsoft.com/office/powerpoint/2010/main" val="38541846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charset="0"/>
      </a:defRPr>
    </a:lvl2pPr>
    <a:lvl3pPr marL="914400"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charset="0"/>
      </a:defRPr>
    </a:lvl3pPr>
    <a:lvl4pPr marL="1371600"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charset="0"/>
      </a:defRPr>
    </a:lvl4pPr>
    <a:lvl5pPr marL="1828800"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9878C72C-238F-074E-99B6-5394E1CAE9EB}" type="slidenum">
              <a:rPr lang="en-US" sz="1200"/>
              <a:pPr/>
              <a:t>1</a:t>
            </a:fld>
            <a:endParaRPr lang="en-US" sz="1200"/>
          </a:p>
        </p:txBody>
      </p:sp>
      <p:sp>
        <p:nvSpPr>
          <p:cNvPr id="15363" name="Rectangle 2"/>
          <p:cNvSpPr>
            <a:spLocks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C1665A9-D213-F049-B86D-280604DADB98}" type="slidenum">
              <a:rPr lang="en-US"/>
              <a:pPr>
                <a:defRPr/>
              </a:pPr>
              <a:t>12</a:t>
            </a:fld>
            <a:endParaRPr lang="en-US"/>
          </a:p>
        </p:txBody>
      </p:sp>
      <p:sp>
        <p:nvSpPr>
          <p:cNvPr id="1460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60227"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50D83665-90F7-2C44-9338-AC9BDDC5FD6D}" type="slidenum">
              <a:rPr lang="en-US" sz="1200"/>
              <a:pPr/>
              <a:t>105</a:t>
            </a:fld>
            <a:endParaRPr lang="en-US" sz="1200"/>
          </a:p>
        </p:txBody>
      </p:sp>
      <p:sp>
        <p:nvSpPr>
          <p:cNvPr id="128003" name="Rectangle 2"/>
          <p:cNvSpPr>
            <a:spLocks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C3458ECE-183C-2440-9A57-120DEF4DB29F}" type="slidenum">
              <a:rPr lang="en-US" sz="1200"/>
              <a:pPr/>
              <a:t>106</a:t>
            </a:fld>
            <a:endParaRPr lang="en-US" sz="1200"/>
          </a:p>
        </p:txBody>
      </p:sp>
      <p:sp>
        <p:nvSpPr>
          <p:cNvPr id="130051" name="Rectangle 2"/>
          <p:cNvSpPr>
            <a:spLocks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1DA0667A-3FA2-2944-A165-64F5CA2F440D}" type="slidenum">
              <a:rPr lang="en-US" sz="1200"/>
              <a:pPr/>
              <a:t>107</a:t>
            </a:fld>
            <a:endParaRPr lang="en-US" sz="1200"/>
          </a:p>
        </p:txBody>
      </p:sp>
      <p:sp>
        <p:nvSpPr>
          <p:cNvPr id="132099" name="Rectangle 2"/>
          <p:cNvSpPr>
            <a:spLocks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96E293E3-8E8B-624E-8F48-53F8A3BBB286}" type="slidenum">
              <a:rPr lang="en-US" sz="1200"/>
              <a:pPr/>
              <a:t>108</a:t>
            </a:fld>
            <a:endParaRPr lang="en-US" sz="1200"/>
          </a:p>
        </p:txBody>
      </p:sp>
      <p:sp>
        <p:nvSpPr>
          <p:cNvPr id="133123" name="Rectangle 2"/>
          <p:cNvSpPr>
            <a:spLocks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F5937959-8881-1A4C-8E95-64001B365B5E}" type="slidenum">
              <a:rPr lang="en-US" sz="1200"/>
              <a:pPr/>
              <a:t>109</a:t>
            </a:fld>
            <a:endParaRPr lang="en-US" sz="1200"/>
          </a:p>
        </p:txBody>
      </p:sp>
      <p:sp>
        <p:nvSpPr>
          <p:cNvPr id="134147" name="Rectangle 2"/>
          <p:cNvSpPr>
            <a:spLocks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78ABB056-0356-5345-91B1-198D627BDB21}" type="slidenum">
              <a:rPr lang="en-US" sz="1200"/>
              <a:pPr/>
              <a:t>110</a:t>
            </a:fld>
            <a:endParaRPr lang="en-US" sz="1200"/>
          </a:p>
        </p:txBody>
      </p:sp>
      <p:sp>
        <p:nvSpPr>
          <p:cNvPr id="136195" name="Rectangle 2"/>
          <p:cNvSpPr>
            <a:spLocks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24CB90FC-103C-EA47-AFF3-9EF91006472F}" type="slidenum">
              <a:rPr lang="en-US" sz="1200"/>
              <a:pPr/>
              <a:t>111</a:t>
            </a:fld>
            <a:endParaRPr lang="en-US" sz="1200"/>
          </a:p>
        </p:txBody>
      </p:sp>
      <p:sp>
        <p:nvSpPr>
          <p:cNvPr id="138243" name="Rectangle 2"/>
          <p:cNvSpPr>
            <a:spLocks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7CB80E08-3418-674D-BA93-773CE48A15A7}" type="slidenum">
              <a:rPr lang="en-US" sz="1200"/>
              <a:pPr/>
              <a:t>112</a:t>
            </a:fld>
            <a:endParaRPr lang="en-US" sz="1200"/>
          </a:p>
        </p:txBody>
      </p:sp>
      <p:sp>
        <p:nvSpPr>
          <p:cNvPr id="140291" name="Rectangle 2"/>
          <p:cNvSpPr>
            <a:spLocks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4F18E0C8-6F87-EE40-86C6-8E6482275ACE}" type="slidenum">
              <a:rPr lang="en-US" sz="1200"/>
              <a:pPr/>
              <a:t>113</a:t>
            </a:fld>
            <a:endParaRPr lang="en-US" sz="1200"/>
          </a:p>
        </p:txBody>
      </p:sp>
      <p:sp>
        <p:nvSpPr>
          <p:cNvPr id="142339" name="Rectangle 2"/>
          <p:cNvSpPr>
            <a:spLocks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E979F0A9-E960-BE47-9992-7C841A95CB3D}" type="slidenum">
              <a:rPr lang="en-US" sz="1200"/>
              <a:pPr/>
              <a:t>114</a:t>
            </a:fld>
            <a:endParaRPr lang="en-US" sz="1200"/>
          </a:p>
        </p:txBody>
      </p:sp>
      <p:sp>
        <p:nvSpPr>
          <p:cNvPr id="144387" name="Rectangle 2"/>
          <p:cNvSpPr>
            <a:spLocks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30263ABC-ED42-1342-B645-0FA912BFBBF4}" type="slidenum">
              <a:rPr lang="en-US" sz="1200"/>
              <a:pPr/>
              <a:t>13</a:t>
            </a:fld>
            <a:endParaRPr lang="en-US" sz="1200"/>
          </a:p>
        </p:txBody>
      </p:sp>
      <p:sp>
        <p:nvSpPr>
          <p:cNvPr id="62467" name="Rectangle 2"/>
          <p:cNvSpPr>
            <a:spLocks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950C044A-E730-094E-8244-75DCE5DE10AB}" type="slidenum">
              <a:rPr lang="en-US" sz="1200"/>
              <a:pPr/>
              <a:t>115</a:t>
            </a:fld>
            <a:endParaRPr lang="en-US" sz="1200"/>
          </a:p>
        </p:txBody>
      </p:sp>
      <p:sp>
        <p:nvSpPr>
          <p:cNvPr id="146435" name="Rectangle 2"/>
          <p:cNvSpPr>
            <a:spLocks noChangeArrowheads="1" noTextEdit="1"/>
          </p:cNvSpPr>
          <p:nvPr>
            <p:ph type="sldImg"/>
          </p:nvPr>
        </p:nvSpPr>
        <p:spPr>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A7B803AB-3D5B-134D-9E8E-08CDC5204B74}" type="slidenum">
              <a:rPr lang="en-US" sz="1200"/>
              <a:pPr/>
              <a:t>117</a:t>
            </a:fld>
            <a:endParaRPr lang="en-US" sz="1200"/>
          </a:p>
        </p:txBody>
      </p:sp>
      <p:sp>
        <p:nvSpPr>
          <p:cNvPr id="148483" name="Rectangle 2"/>
          <p:cNvSpPr>
            <a:spLocks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71B5C5FC-BE8D-4649-B18A-8F34DE07F44D}" type="slidenum">
              <a:rPr lang="en-US" sz="1200"/>
              <a:pPr/>
              <a:t>118</a:t>
            </a:fld>
            <a:endParaRPr lang="en-US" sz="1200"/>
          </a:p>
        </p:txBody>
      </p:sp>
      <p:sp>
        <p:nvSpPr>
          <p:cNvPr id="150531" name="Rectangle 2"/>
          <p:cNvSpPr>
            <a:spLocks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8BFC7FCB-9722-7941-8586-06512008A1E5}" type="slidenum">
              <a:rPr lang="en-US" sz="1200"/>
              <a:pPr/>
              <a:t>119</a:t>
            </a:fld>
            <a:endParaRPr lang="en-US" sz="1200"/>
          </a:p>
        </p:txBody>
      </p:sp>
      <p:sp>
        <p:nvSpPr>
          <p:cNvPr id="152579" name="Rectangle 2"/>
          <p:cNvSpPr>
            <a:spLocks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2242732B-FDD1-654B-B8C8-D3ABE7452F96}" type="slidenum">
              <a:rPr lang="en-US" sz="1200"/>
              <a:pPr/>
              <a:t>120</a:t>
            </a:fld>
            <a:endParaRPr lang="en-US" sz="1200"/>
          </a:p>
        </p:txBody>
      </p:sp>
      <p:sp>
        <p:nvSpPr>
          <p:cNvPr id="154627" name="Rectangle 2"/>
          <p:cNvSpPr>
            <a:spLocks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4D4B54D5-4C27-7C42-AF29-BED242D5DA90}" type="slidenum">
              <a:rPr lang="en-US" sz="1200"/>
              <a:pPr/>
              <a:t>121</a:t>
            </a:fld>
            <a:endParaRPr lang="en-US" sz="1200"/>
          </a:p>
        </p:txBody>
      </p:sp>
      <p:sp>
        <p:nvSpPr>
          <p:cNvPr id="156675" name="Rectangle 2"/>
          <p:cNvSpPr>
            <a:spLocks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29C88C12-2BD0-1646-87BB-C7A6443AA69E}" type="slidenum">
              <a:rPr lang="en-US" sz="1200"/>
              <a:pPr/>
              <a:t>122</a:t>
            </a:fld>
            <a:endParaRPr lang="en-US" sz="1200"/>
          </a:p>
        </p:txBody>
      </p:sp>
      <p:sp>
        <p:nvSpPr>
          <p:cNvPr id="160771" name="Rectangle 2"/>
          <p:cNvSpPr>
            <a:spLocks noChangeArrowheads="1" noTextEdit="1"/>
          </p:cNvSpPr>
          <p:nvPr>
            <p:ph type="sldImg"/>
          </p:nvPr>
        </p:nvSpPr>
        <p:spPr>
          <a:ln/>
        </p:spPr>
      </p:sp>
      <p:sp>
        <p:nvSpPr>
          <p:cNvPr id="160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CB8B1CBD-75C4-F54F-B461-7B4B6313F874}" type="slidenum">
              <a:rPr lang="en-US" sz="1200"/>
              <a:pPr/>
              <a:t>123</a:t>
            </a:fld>
            <a:endParaRPr lang="en-US" sz="1200"/>
          </a:p>
        </p:txBody>
      </p:sp>
      <p:sp>
        <p:nvSpPr>
          <p:cNvPr id="162819" name="Rectangle 2"/>
          <p:cNvSpPr>
            <a:spLocks noChangeArrowheads="1" noTextEdit="1"/>
          </p:cNvSpPr>
          <p:nvPr>
            <p:ph type="sldImg"/>
          </p:nvPr>
        </p:nvSpPr>
        <p:spPr>
          <a:ln/>
        </p:spPr>
      </p:sp>
      <p:sp>
        <p:nvSpPr>
          <p:cNvPr id="162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08BC0B0B-F81B-E942-AA28-28B4E73474BF}" type="slidenum">
              <a:rPr lang="en-US" sz="1200"/>
              <a:pPr/>
              <a:t>124</a:t>
            </a:fld>
            <a:endParaRPr lang="en-US" sz="1200"/>
          </a:p>
        </p:txBody>
      </p:sp>
      <p:sp>
        <p:nvSpPr>
          <p:cNvPr id="164867" name="Rectangle 2"/>
          <p:cNvSpPr>
            <a:spLocks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8D59A4-37C4-1641-9932-998AB7FF1D4C}" type="slidenum">
              <a:rPr lang="en-US"/>
              <a:pPr>
                <a:defRPr/>
              </a:pPr>
              <a:t>125</a:t>
            </a:fld>
            <a:endParaRPr lang="en-US"/>
          </a:p>
        </p:txBody>
      </p:sp>
      <p:sp>
        <p:nvSpPr>
          <p:cNvPr id="15175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17571"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108CE330-0607-024A-BDF8-3900FA0253CA}" type="slidenum">
              <a:rPr lang="en-US" sz="1200"/>
              <a:pPr/>
              <a:t>14</a:t>
            </a:fld>
            <a:endParaRPr lang="en-US" sz="1200"/>
          </a:p>
        </p:txBody>
      </p:sp>
      <p:sp>
        <p:nvSpPr>
          <p:cNvPr id="64515" name="Rectangle 2"/>
          <p:cNvSpPr>
            <a:spLocks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2D9A3C02-4F3C-FD44-B5D6-3C56EE357941}" type="slidenum">
              <a:rPr lang="en-US" sz="1200"/>
              <a:pPr/>
              <a:t>126</a:t>
            </a:fld>
            <a:endParaRPr lang="en-US" sz="1200"/>
          </a:p>
        </p:txBody>
      </p:sp>
      <p:sp>
        <p:nvSpPr>
          <p:cNvPr id="166915" name="Rectangle 2"/>
          <p:cNvSpPr>
            <a:spLocks noChangeArrowheads="1" noTextEdit="1"/>
          </p:cNvSpPr>
          <p:nvPr>
            <p:ph type="sldImg"/>
          </p:nvPr>
        </p:nvSpPr>
        <p:spPr>
          <a:ln/>
        </p:spPr>
      </p:sp>
      <p:sp>
        <p:nvSpPr>
          <p:cNvPr id="166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B600EEF9-229A-3F4D-BD7F-9887DEE81C42}" type="slidenum">
              <a:rPr lang="en-US" sz="1200"/>
              <a:pPr/>
              <a:t>127</a:t>
            </a:fld>
            <a:endParaRPr lang="en-US" sz="1200"/>
          </a:p>
        </p:txBody>
      </p:sp>
      <p:sp>
        <p:nvSpPr>
          <p:cNvPr id="168963" name="Rectangle 2"/>
          <p:cNvSpPr>
            <a:spLocks noChangeArrowheads="1" noTextEdit="1"/>
          </p:cNvSpPr>
          <p:nvPr>
            <p:ph type="sldImg"/>
          </p:nvPr>
        </p:nvSpPr>
        <p:spPr>
          <a:ln/>
        </p:spPr>
      </p:sp>
      <p:sp>
        <p:nvSpPr>
          <p:cNvPr id="168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980DECCF-46E1-064D-80B8-AF40C8102023}" type="slidenum">
              <a:rPr lang="en-US" sz="1200"/>
              <a:pPr/>
              <a:t>128</a:t>
            </a:fld>
            <a:endParaRPr lang="en-US" sz="1200"/>
          </a:p>
        </p:txBody>
      </p:sp>
      <p:sp>
        <p:nvSpPr>
          <p:cNvPr id="171011" name="Rectangle 2"/>
          <p:cNvSpPr>
            <a:spLocks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53AFFC1B-747E-A240-BCEF-B02E5F1DEA8E}" type="slidenum">
              <a:rPr lang="en-US" sz="1200"/>
              <a:pPr/>
              <a:t>129</a:t>
            </a:fld>
            <a:endParaRPr lang="en-US" sz="1200"/>
          </a:p>
        </p:txBody>
      </p:sp>
      <p:sp>
        <p:nvSpPr>
          <p:cNvPr id="173059" name="Rectangle 2"/>
          <p:cNvSpPr>
            <a:spLocks noChangeArrowheads="1" noTextEdit="1"/>
          </p:cNvSpPr>
          <p:nvPr>
            <p:ph type="sldImg"/>
          </p:nvPr>
        </p:nvSpPr>
        <p:spPr>
          <a:ln/>
        </p:spPr>
      </p:sp>
      <p:sp>
        <p:nvSpPr>
          <p:cNvPr id="173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D479ACB0-3664-8F40-AAF7-A22C662D41B9}" type="slidenum">
              <a:rPr lang="en-US" sz="1200"/>
              <a:pPr/>
              <a:t>130</a:t>
            </a:fld>
            <a:endParaRPr lang="en-US" sz="1200"/>
          </a:p>
        </p:txBody>
      </p:sp>
      <p:sp>
        <p:nvSpPr>
          <p:cNvPr id="175107" name="Rectangle 2"/>
          <p:cNvSpPr>
            <a:spLocks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AEAE3993-40BB-9845-A80B-F01C081FDA0B}" type="slidenum">
              <a:rPr lang="en-US" sz="1200"/>
              <a:pPr/>
              <a:t>131</a:t>
            </a:fld>
            <a:endParaRPr lang="en-US" sz="1200"/>
          </a:p>
        </p:txBody>
      </p:sp>
      <p:sp>
        <p:nvSpPr>
          <p:cNvPr id="177155" name="Rectangle 2"/>
          <p:cNvSpPr>
            <a:spLocks noChangeArrowheads="1" noTextEdit="1"/>
          </p:cNvSpPr>
          <p:nvPr>
            <p:ph type="sldImg"/>
          </p:nvPr>
        </p:nvSpPr>
        <p:spPr>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574030E4-0859-4C43-9FDB-6B7957E16C7F}" type="slidenum">
              <a:rPr lang="en-US" sz="1200"/>
              <a:pPr/>
              <a:t>132</a:t>
            </a:fld>
            <a:endParaRPr lang="en-US" sz="1200"/>
          </a:p>
        </p:txBody>
      </p:sp>
      <p:sp>
        <p:nvSpPr>
          <p:cNvPr id="179203" name="Rectangle 2"/>
          <p:cNvSpPr>
            <a:spLocks noChangeArrowheads="1" noTextEdit="1"/>
          </p:cNvSpPr>
          <p:nvPr>
            <p:ph type="sldImg"/>
          </p:nvPr>
        </p:nvSpPr>
        <p:spPr>
          <a:ln/>
        </p:spPr>
      </p:sp>
      <p:sp>
        <p:nvSpPr>
          <p:cNvPr id="179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EF82A0CE-0623-7B46-98D2-1025C8757017}" type="slidenum">
              <a:rPr lang="en-US" sz="1200"/>
              <a:pPr/>
              <a:t>133</a:t>
            </a:fld>
            <a:endParaRPr lang="en-US" sz="1200"/>
          </a:p>
        </p:txBody>
      </p:sp>
      <p:sp>
        <p:nvSpPr>
          <p:cNvPr id="181251" name="Rectangle 2"/>
          <p:cNvSpPr>
            <a:spLocks noChangeArrowheads="1" noTextEdit="1"/>
          </p:cNvSpPr>
          <p:nvPr>
            <p:ph type="sldImg"/>
          </p:nvPr>
        </p:nvSpPr>
        <p:spPr>
          <a:ln/>
        </p:spPr>
      </p:sp>
      <p:sp>
        <p:nvSpPr>
          <p:cNvPr id="181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84195D11-4EC7-3740-9055-32B46618F427}" type="slidenum">
              <a:rPr lang="en-US" sz="1200"/>
              <a:pPr/>
              <a:t>134</a:t>
            </a:fld>
            <a:endParaRPr lang="en-US" sz="1200"/>
          </a:p>
        </p:txBody>
      </p:sp>
      <p:sp>
        <p:nvSpPr>
          <p:cNvPr id="183299" name="Rectangle 2"/>
          <p:cNvSpPr>
            <a:spLocks noChangeArrowheads="1" noTextEdit="1"/>
          </p:cNvSpPr>
          <p:nvPr>
            <p:ph type="sldImg"/>
          </p:nvPr>
        </p:nvSpPr>
        <p:spPr>
          <a:ln/>
        </p:spPr>
      </p:sp>
      <p:sp>
        <p:nvSpPr>
          <p:cNvPr id="183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B09F32E4-25D5-D949-B793-6A25E2AC2022}" type="slidenum">
              <a:rPr lang="en-US" sz="1200"/>
              <a:pPr/>
              <a:t>135</a:t>
            </a:fld>
            <a:endParaRPr lang="en-US" sz="1200"/>
          </a:p>
        </p:txBody>
      </p:sp>
      <p:sp>
        <p:nvSpPr>
          <p:cNvPr id="185347" name="Rectangle 2"/>
          <p:cNvSpPr>
            <a:spLocks noChangeArrowheads="1" noTextEdit="1"/>
          </p:cNvSpPr>
          <p:nvPr>
            <p:ph type="sldImg"/>
          </p:nvPr>
        </p:nvSpPr>
        <p:spPr>
          <a:ln/>
        </p:spPr>
      </p:sp>
      <p:sp>
        <p:nvSpPr>
          <p:cNvPr id="185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336CB964-659F-6E4D-9254-671A10CC5DA9}" type="slidenum">
              <a:rPr lang="en-US" sz="1200"/>
              <a:pPr/>
              <a:t>15</a:t>
            </a:fld>
            <a:endParaRPr lang="en-US" sz="1200"/>
          </a:p>
        </p:txBody>
      </p:sp>
      <p:sp>
        <p:nvSpPr>
          <p:cNvPr id="68611" name="Rectangle 2"/>
          <p:cNvSpPr>
            <a:spLocks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8138DF70-9B4A-C64E-9916-E01C769B7A7B}" type="slidenum">
              <a:rPr lang="en-US" sz="1200"/>
              <a:pPr/>
              <a:t>136</a:t>
            </a:fld>
            <a:endParaRPr lang="en-US" sz="1200"/>
          </a:p>
        </p:txBody>
      </p:sp>
      <p:sp>
        <p:nvSpPr>
          <p:cNvPr id="187395" name="Rectangle 2"/>
          <p:cNvSpPr>
            <a:spLocks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F50B29BB-B495-E048-B6D6-59DBB8B35A1E}" type="slidenum">
              <a:rPr lang="en-US" sz="1200"/>
              <a:pPr/>
              <a:t>16</a:t>
            </a:fld>
            <a:endParaRPr lang="en-US" sz="1200"/>
          </a:p>
        </p:txBody>
      </p:sp>
      <p:sp>
        <p:nvSpPr>
          <p:cNvPr id="77827" name="Rectangle 2"/>
          <p:cNvSpPr>
            <a:spLocks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415C61CA-6DD1-C140-89CB-63B14FC35555}" type="slidenum">
              <a:rPr lang="en-US" sz="1200"/>
              <a:pPr/>
              <a:t>17</a:t>
            </a:fld>
            <a:endParaRPr lang="en-US" sz="1200"/>
          </a:p>
        </p:txBody>
      </p:sp>
      <p:sp>
        <p:nvSpPr>
          <p:cNvPr id="79875" name="Rectangle 2"/>
          <p:cNvSpPr>
            <a:spLocks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9213C50D-C78F-294D-8171-69D92557C2CE}" type="slidenum">
              <a:rPr lang="en-US" sz="1200"/>
              <a:pPr/>
              <a:t>18</a:t>
            </a:fld>
            <a:endParaRPr lang="en-US" sz="1200"/>
          </a:p>
        </p:txBody>
      </p:sp>
      <p:sp>
        <p:nvSpPr>
          <p:cNvPr id="83971" name="Rectangle 2"/>
          <p:cNvSpPr>
            <a:spLocks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F0B6B188-1E0E-0941-B7A3-A57466A0351A}" type="slidenum">
              <a:rPr lang="en-US" sz="1200"/>
              <a:pPr/>
              <a:t>20</a:t>
            </a:fld>
            <a:endParaRPr lang="en-US" sz="1200"/>
          </a:p>
        </p:txBody>
      </p:sp>
      <p:sp>
        <p:nvSpPr>
          <p:cNvPr id="75779" name="Rectangle 2"/>
          <p:cNvSpPr>
            <a:spLocks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28F70DC1-22D9-884B-8944-3F82C2238525}" type="slidenum">
              <a:rPr lang="en-US" sz="1200"/>
              <a:pPr/>
              <a:t>21</a:t>
            </a:fld>
            <a:endParaRPr lang="en-US" sz="1200"/>
          </a:p>
        </p:txBody>
      </p:sp>
      <p:sp>
        <p:nvSpPr>
          <p:cNvPr id="86019" name="Rectangle 2"/>
          <p:cNvSpPr>
            <a:spLocks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46BCA30B-3236-C645-A4F9-40464637A1E3}" type="slidenum">
              <a:rPr lang="en-US" sz="1200"/>
              <a:pPr/>
              <a:t>23</a:t>
            </a:fld>
            <a:endParaRPr lang="en-US" sz="1200"/>
          </a:p>
        </p:txBody>
      </p:sp>
      <p:sp>
        <p:nvSpPr>
          <p:cNvPr id="94211" name="Rectangle 2"/>
          <p:cNvSpPr>
            <a:spLocks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EF4F4211-2A9B-2A42-BE64-16F7F0B5D534}" type="slidenum">
              <a:rPr lang="en-US" sz="1200"/>
              <a:pPr/>
              <a:t>2</a:t>
            </a:fld>
            <a:endParaRPr lang="en-US" sz="1200"/>
          </a:p>
        </p:txBody>
      </p:sp>
      <p:sp>
        <p:nvSpPr>
          <p:cNvPr id="19459" name="Rectangle 2"/>
          <p:cNvSpPr>
            <a:spLocks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850A4172-A18A-0245-92FC-BD78E2078C88}" type="slidenum">
              <a:rPr lang="en-US" sz="1200"/>
              <a:pPr/>
              <a:t>24</a:t>
            </a:fld>
            <a:endParaRPr lang="en-US" sz="1200"/>
          </a:p>
        </p:txBody>
      </p:sp>
      <p:sp>
        <p:nvSpPr>
          <p:cNvPr id="96259" name="Rectangle 2"/>
          <p:cNvSpPr>
            <a:spLocks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9C0E5D94-B85A-2C4A-85B6-15B14740D09D}" type="slidenum">
              <a:rPr lang="en-US" sz="1200"/>
              <a:pPr/>
              <a:t>25</a:t>
            </a:fld>
            <a:endParaRPr lang="en-US" sz="1200"/>
          </a:p>
        </p:txBody>
      </p:sp>
      <p:sp>
        <p:nvSpPr>
          <p:cNvPr id="102403" name="Rectangle 2"/>
          <p:cNvSpPr>
            <a:spLocks noChangeArrowheads="1"/>
          </p:cNvSpPr>
          <p:nvPr>
            <p:ph type="sldImg"/>
          </p:nvPr>
        </p:nvSpPr>
        <p:spPr>
          <a:solidFill>
            <a:srgbClr val="FFFFFF"/>
          </a:solidFill>
          <a:ln/>
        </p:spPr>
      </p:sp>
      <p:sp>
        <p:nvSpPr>
          <p:cNvPr id="102404"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9050262-B53F-2948-B3E4-1766CE0F69C8}" type="slidenum">
              <a:rPr lang="en-US"/>
              <a:pPr>
                <a:defRPr/>
              </a:pPr>
              <a:t>26</a:t>
            </a:fld>
            <a:endParaRPr lang="en-US"/>
          </a:p>
        </p:txBody>
      </p:sp>
      <p:sp>
        <p:nvSpPr>
          <p:cNvPr id="14858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85827"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F95F3721-F30B-8F4C-88C6-9D48552947C0}" type="slidenum">
              <a:rPr lang="en-US" sz="1200"/>
              <a:pPr/>
              <a:t>27</a:t>
            </a:fld>
            <a:endParaRPr lang="en-US" sz="1200"/>
          </a:p>
        </p:txBody>
      </p:sp>
      <p:sp>
        <p:nvSpPr>
          <p:cNvPr id="104451" name="Rectangle 2"/>
          <p:cNvSpPr>
            <a:spLocks noChangeArrowheads="1"/>
          </p:cNvSpPr>
          <p:nvPr>
            <p:ph type="sldImg"/>
          </p:nvPr>
        </p:nvSpPr>
        <p:spPr>
          <a:solidFill>
            <a:srgbClr val="FFFFFF"/>
          </a:solidFill>
          <a:ln/>
        </p:spPr>
      </p:sp>
      <p:sp>
        <p:nvSpPr>
          <p:cNvPr id="104452"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3B3FED99-72E3-0D47-9A26-F7E1351EC89C}" type="slidenum">
              <a:rPr lang="en-US" sz="1200"/>
              <a:pPr/>
              <a:t>28</a:t>
            </a:fld>
            <a:endParaRPr lang="en-US" sz="1200"/>
          </a:p>
        </p:txBody>
      </p:sp>
      <p:sp>
        <p:nvSpPr>
          <p:cNvPr id="108547" name="Rectangle 2"/>
          <p:cNvSpPr>
            <a:spLocks noChangeArrowheads="1"/>
          </p:cNvSpPr>
          <p:nvPr>
            <p:ph type="sldImg"/>
          </p:nvPr>
        </p:nvSpPr>
        <p:spPr>
          <a:solidFill>
            <a:srgbClr val="FFFFFF"/>
          </a:solidFill>
          <a:ln/>
        </p:spPr>
      </p:sp>
      <p:sp>
        <p:nvSpPr>
          <p:cNvPr id="108548"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C1E1B9C8-D2FE-EA4E-8B6F-332E321D2AC8}" type="slidenum">
              <a:rPr lang="en-US" sz="1200"/>
              <a:pPr/>
              <a:t>29</a:t>
            </a:fld>
            <a:endParaRPr lang="en-US" sz="1200"/>
          </a:p>
        </p:txBody>
      </p:sp>
      <p:sp>
        <p:nvSpPr>
          <p:cNvPr id="112643" name="Rectangle 2"/>
          <p:cNvSpPr>
            <a:spLocks noChangeArrowheads="1"/>
          </p:cNvSpPr>
          <p:nvPr>
            <p:ph type="sldImg"/>
          </p:nvPr>
        </p:nvSpPr>
        <p:spPr>
          <a:xfrm>
            <a:off x="1135063" y="676275"/>
            <a:ext cx="4605337" cy="3454400"/>
          </a:xfrm>
          <a:solidFill>
            <a:srgbClr val="FFFFFF"/>
          </a:solidFill>
          <a:ln/>
        </p:spPr>
      </p:sp>
      <p:sp>
        <p:nvSpPr>
          <p:cNvPr id="112644" name="Rectangle 3"/>
          <p:cNvSpPr>
            <a:spLocks noChangeArrowheads="1"/>
          </p:cNvSpPr>
          <p:nvPr>
            <p:ph type="body" idx="1"/>
          </p:nvPr>
        </p:nvSpPr>
        <p:spPr>
          <a:xfrm>
            <a:off x="896938" y="4356100"/>
            <a:ext cx="5080000" cy="4129088"/>
          </a:xfrm>
          <a:solidFill>
            <a:srgbClr val="FFFFFF"/>
          </a:solidFill>
          <a:ln>
            <a:solidFill>
              <a:srgbClr val="000000"/>
            </a:solidFill>
          </a:ln>
          <a:extLst>
            <a:ext uri="{FAA26D3D-D897-4be2-8F04-BA451C77F1D7}">
              <ma14:placeholderFlag xmlns:ma14="http://schemas.microsoft.com/office/mac/drawingml/2011/main" val="1"/>
            </a:ext>
          </a:extLst>
        </p:spPr>
        <p:txBody>
          <a:bodyPr lIns="90004" tIns="45002" rIns="90004" bIns="45002"/>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8E06562B-55AB-8A41-A5CA-CFD1B00DE412}" type="slidenum">
              <a:rPr lang="en-US" sz="1200"/>
              <a:pPr/>
              <a:t>30</a:t>
            </a:fld>
            <a:endParaRPr lang="en-US" sz="1200"/>
          </a:p>
        </p:txBody>
      </p:sp>
      <p:sp>
        <p:nvSpPr>
          <p:cNvPr id="116739" name="Rectangle 2"/>
          <p:cNvSpPr>
            <a:spLocks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0EB07736-F7E7-DC44-A9B9-4FB332DC22DD}" type="slidenum">
              <a:rPr lang="en-US" sz="1200"/>
              <a:pPr/>
              <a:t>31</a:t>
            </a:fld>
            <a:endParaRPr lang="en-US" sz="1200"/>
          </a:p>
        </p:txBody>
      </p:sp>
      <p:sp>
        <p:nvSpPr>
          <p:cNvPr id="120835" name="Rectangle 2"/>
          <p:cNvSpPr>
            <a:spLocks noChangeArrowheads="1"/>
          </p:cNvSpPr>
          <p:nvPr>
            <p:ph type="sldImg"/>
          </p:nvPr>
        </p:nvSpPr>
        <p:spPr>
          <a:xfrm>
            <a:off x="1135063" y="676275"/>
            <a:ext cx="4605337" cy="3454400"/>
          </a:xfrm>
          <a:solidFill>
            <a:srgbClr val="FFFFFF"/>
          </a:solidFill>
          <a:ln/>
        </p:spPr>
      </p:sp>
      <p:sp>
        <p:nvSpPr>
          <p:cNvPr id="120836" name="Rectangle 3"/>
          <p:cNvSpPr>
            <a:spLocks noChangeArrowheads="1"/>
          </p:cNvSpPr>
          <p:nvPr>
            <p:ph type="body" idx="1"/>
          </p:nvPr>
        </p:nvSpPr>
        <p:spPr>
          <a:xfrm>
            <a:off x="896938" y="4356100"/>
            <a:ext cx="5080000" cy="4129088"/>
          </a:xfrm>
          <a:solidFill>
            <a:srgbClr val="FFFFFF"/>
          </a:solidFill>
          <a:ln>
            <a:solidFill>
              <a:srgbClr val="000000"/>
            </a:solidFill>
          </a:ln>
          <a:extLst>
            <a:ext uri="{FAA26D3D-D897-4be2-8F04-BA451C77F1D7}">
              <ma14:placeholderFlag xmlns:ma14="http://schemas.microsoft.com/office/mac/drawingml/2011/main" val="1"/>
            </a:ext>
          </a:extLst>
        </p:spPr>
        <p:txBody>
          <a:bodyPr lIns="90004" tIns="45002" rIns="90004" bIns="45002"/>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3FF2D348-C3E7-9148-ABA5-5FB61D84565B}" type="slidenum">
              <a:rPr lang="en-US" sz="1200"/>
              <a:pPr/>
              <a:t>32</a:t>
            </a:fld>
            <a:endParaRPr lang="en-US" sz="1200"/>
          </a:p>
        </p:txBody>
      </p:sp>
      <p:sp>
        <p:nvSpPr>
          <p:cNvPr id="122883" name="Rectangle 2"/>
          <p:cNvSpPr>
            <a:spLocks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D925C511-F503-3842-845A-E89E46F5C32D}" type="slidenum">
              <a:rPr lang="en-US" sz="1200"/>
              <a:pPr/>
              <a:t>33</a:t>
            </a:fld>
            <a:endParaRPr lang="en-US" sz="1200"/>
          </a:p>
        </p:txBody>
      </p:sp>
      <p:sp>
        <p:nvSpPr>
          <p:cNvPr id="124931" name="Rectangle 2"/>
          <p:cNvSpPr>
            <a:spLocks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3295D73E-C41A-874D-B198-79F5E44FB5DF}" type="slidenum">
              <a:rPr lang="en-US" sz="1200"/>
              <a:pPr/>
              <a:t>3</a:t>
            </a:fld>
            <a:endParaRPr lang="en-US" sz="1200"/>
          </a:p>
        </p:txBody>
      </p:sp>
      <p:sp>
        <p:nvSpPr>
          <p:cNvPr id="28675" name="Rectangle 2"/>
          <p:cNvSpPr>
            <a:spLocks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75395B56-D341-9141-A92D-5970C7BFEFA0}" type="slidenum">
              <a:rPr lang="en-US" sz="1200"/>
              <a:pPr/>
              <a:t>34</a:t>
            </a:fld>
            <a:endParaRPr lang="en-US" sz="1200"/>
          </a:p>
        </p:txBody>
      </p:sp>
      <p:sp>
        <p:nvSpPr>
          <p:cNvPr id="126979" name="Rectangle 2"/>
          <p:cNvSpPr>
            <a:spLocks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AC090ADA-3848-204D-8944-610DB959E125}" type="slidenum">
              <a:rPr lang="en-US" sz="1200"/>
              <a:pPr/>
              <a:t>35</a:t>
            </a:fld>
            <a:endParaRPr lang="en-US" sz="1200"/>
          </a:p>
        </p:txBody>
      </p:sp>
      <p:sp>
        <p:nvSpPr>
          <p:cNvPr id="133123" name="Rectangle 2"/>
          <p:cNvSpPr>
            <a:spLocks noChangeArrowheads="1"/>
          </p:cNvSpPr>
          <p:nvPr>
            <p:ph type="sldImg"/>
          </p:nvPr>
        </p:nvSpPr>
        <p:spPr>
          <a:xfrm>
            <a:off x="1135063" y="676275"/>
            <a:ext cx="4605337" cy="3454400"/>
          </a:xfrm>
          <a:solidFill>
            <a:srgbClr val="FFFFFF"/>
          </a:solidFill>
          <a:ln/>
        </p:spPr>
      </p:sp>
      <p:sp>
        <p:nvSpPr>
          <p:cNvPr id="133124" name="Rectangle 3"/>
          <p:cNvSpPr>
            <a:spLocks noChangeArrowheads="1"/>
          </p:cNvSpPr>
          <p:nvPr>
            <p:ph type="body" idx="1"/>
          </p:nvPr>
        </p:nvSpPr>
        <p:spPr>
          <a:xfrm>
            <a:off x="896938" y="4356100"/>
            <a:ext cx="5080000" cy="4129088"/>
          </a:xfrm>
          <a:solidFill>
            <a:srgbClr val="FFFFFF"/>
          </a:solidFill>
          <a:ln>
            <a:solidFill>
              <a:srgbClr val="000000"/>
            </a:solidFill>
          </a:ln>
          <a:extLst>
            <a:ext uri="{FAA26D3D-D897-4be2-8F04-BA451C77F1D7}">
              <ma14:placeholderFlag xmlns:ma14="http://schemas.microsoft.com/office/mac/drawingml/2011/main" val="1"/>
            </a:ext>
          </a:extLst>
        </p:spPr>
        <p:txBody>
          <a:bodyPr lIns="90004" tIns="45002" rIns="90004" bIns="45002"/>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9C2253F5-FA5A-704B-A314-FB4C5074B8A6}" type="slidenum">
              <a:rPr lang="en-US" sz="1200"/>
              <a:pPr/>
              <a:t>36</a:t>
            </a:fld>
            <a:endParaRPr lang="en-US" sz="1200"/>
          </a:p>
        </p:txBody>
      </p:sp>
      <p:sp>
        <p:nvSpPr>
          <p:cNvPr id="135171" name="Rectangle 2"/>
          <p:cNvSpPr>
            <a:spLocks noChangeArrowheads="1"/>
          </p:cNvSpPr>
          <p:nvPr>
            <p:ph type="sldImg"/>
          </p:nvPr>
        </p:nvSpPr>
        <p:spPr>
          <a:xfrm>
            <a:off x="1135063" y="676275"/>
            <a:ext cx="4605337" cy="3454400"/>
          </a:xfrm>
          <a:solidFill>
            <a:srgbClr val="FFFFFF"/>
          </a:solidFill>
          <a:ln/>
        </p:spPr>
      </p:sp>
      <p:sp>
        <p:nvSpPr>
          <p:cNvPr id="135172" name="Rectangle 3"/>
          <p:cNvSpPr>
            <a:spLocks noChangeArrowheads="1"/>
          </p:cNvSpPr>
          <p:nvPr>
            <p:ph type="body" idx="1"/>
          </p:nvPr>
        </p:nvSpPr>
        <p:spPr>
          <a:xfrm>
            <a:off x="896938" y="4356100"/>
            <a:ext cx="5080000" cy="4129088"/>
          </a:xfrm>
          <a:solidFill>
            <a:srgbClr val="FFFFFF"/>
          </a:solidFill>
          <a:ln>
            <a:solidFill>
              <a:srgbClr val="000000"/>
            </a:solidFill>
          </a:ln>
          <a:extLst>
            <a:ext uri="{FAA26D3D-D897-4be2-8F04-BA451C77F1D7}">
              <ma14:placeholderFlag xmlns:ma14="http://schemas.microsoft.com/office/mac/drawingml/2011/main" val="1"/>
            </a:ext>
          </a:extLst>
        </p:spPr>
        <p:txBody>
          <a:bodyPr lIns="90004" tIns="45002" rIns="90004" bIns="45002"/>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42F762A3-A6A6-804E-A260-9A62DC725A30}" type="slidenum">
              <a:rPr lang="en-US" sz="1200"/>
              <a:pPr/>
              <a:t>37</a:t>
            </a:fld>
            <a:endParaRPr lang="en-US" sz="1200"/>
          </a:p>
        </p:txBody>
      </p:sp>
      <p:sp>
        <p:nvSpPr>
          <p:cNvPr id="137219" name="Rectangle 2"/>
          <p:cNvSpPr>
            <a:spLocks noChangeArrowheads="1"/>
          </p:cNvSpPr>
          <p:nvPr>
            <p:ph type="sldImg"/>
          </p:nvPr>
        </p:nvSpPr>
        <p:spPr>
          <a:xfrm>
            <a:off x="1135063" y="676275"/>
            <a:ext cx="4605337" cy="3454400"/>
          </a:xfrm>
          <a:solidFill>
            <a:srgbClr val="FFFFFF"/>
          </a:solidFill>
          <a:ln/>
        </p:spPr>
      </p:sp>
      <p:sp>
        <p:nvSpPr>
          <p:cNvPr id="137220" name="Rectangle 3"/>
          <p:cNvSpPr>
            <a:spLocks noChangeArrowheads="1"/>
          </p:cNvSpPr>
          <p:nvPr>
            <p:ph type="body" idx="1"/>
          </p:nvPr>
        </p:nvSpPr>
        <p:spPr>
          <a:xfrm>
            <a:off x="896938" y="4356100"/>
            <a:ext cx="5080000" cy="4129088"/>
          </a:xfrm>
          <a:solidFill>
            <a:srgbClr val="FFFFFF"/>
          </a:solidFill>
          <a:ln>
            <a:solidFill>
              <a:srgbClr val="000000"/>
            </a:solidFill>
          </a:ln>
        </p:spPr>
        <p:txBody>
          <a:bodyPr lIns="90004" tIns="45002" rIns="90004" bIns="45002"/>
          <a:lstStyle/>
          <a:p>
            <a:pPr eaLnBrk="1" hangingPunct="1"/>
            <a:r>
              <a:rPr lang="en-US">
                <a:ea typeface="ヒラギノ角ゴ Pro W3" charset="0"/>
                <a:cs typeface="ヒラギノ角ゴ Pro W3" charset="0"/>
              </a:rPr>
              <a:t>Simple rocks and metal, occasionally carbon compounds and water.</a:t>
            </a:r>
          </a:p>
          <a:p>
            <a:pPr eaLnBrk="1" hangingPunct="1"/>
            <a:r>
              <a:rPr lang="en-US">
                <a:ea typeface="ヒラギノ角ゴ Pro W3" charset="0"/>
                <a:cs typeface="ヒラギノ角ゴ Pro W3" charset="0"/>
              </a:rPr>
              <a:t>Shiny bits are metal flakes, first to condense.</a:t>
            </a:r>
          </a:p>
          <a:p>
            <a:pPr eaLnBrk="1" hangingPunct="1"/>
            <a:r>
              <a:rPr lang="en-US">
                <a:ea typeface="ヒラギノ角ゴ Pro W3" charset="0"/>
                <a:cs typeface="ヒラギノ角ゴ Pro W3" charset="0"/>
              </a:rPr>
              <a:t>White features are solidified dropletsof material that splashed out during impacts during accretion</a:t>
            </a:r>
          </a:p>
          <a:p>
            <a:pPr eaLnBrk="1" hangingPunct="1"/>
            <a:endParaRPr lang="en-US">
              <a:ea typeface="ヒラギノ角ゴ Pro W3" charset="0"/>
              <a:cs typeface="ヒラギノ角ゴ Pro W3"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6F051483-9141-D342-93F0-64249C91015C}" type="slidenum">
              <a:rPr lang="en-US" sz="1200"/>
              <a:pPr/>
              <a:t>38</a:t>
            </a:fld>
            <a:endParaRPr lang="en-US" sz="1200"/>
          </a:p>
        </p:txBody>
      </p:sp>
      <p:sp>
        <p:nvSpPr>
          <p:cNvPr id="143363" name="Rectangle 2"/>
          <p:cNvSpPr>
            <a:spLocks noChangeArrowheads="1"/>
          </p:cNvSpPr>
          <p:nvPr>
            <p:ph type="sldImg"/>
          </p:nvPr>
        </p:nvSpPr>
        <p:spPr>
          <a:xfrm>
            <a:off x="1135063" y="676275"/>
            <a:ext cx="4605337" cy="3454400"/>
          </a:xfrm>
          <a:solidFill>
            <a:srgbClr val="FFFFFF"/>
          </a:solidFill>
          <a:ln/>
        </p:spPr>
      </p:sp>
      <p:sp>
        <p:nvSpPr>
          <p:cNvPr id="143364" name="Rectangle 3"/>
          <p:cNvSpPr>
            <a:spLocks noChangeArrowheads="1"/>
          </p:cNvSpPr>
          <p:nvPr>
            <p:ph type="body" idx="1"/>
          </p:nvPr>
        </p:nvSpPr>
        <p:spPr>
          <a:xfrm>
            <a:off x="896938" y="4356100"/>
            <a:ext cx="5080000" cy="4129088"/>
          </a:xfrm>
          <a:solidFill>
            <a:srgbClr val="FFFFFF"/>
          </a:solidFill>
          <a:ln>
            <a:solidFill>
              <a:srgbClr val="000000"/>
            </a:solidFill>
          </a:ln>
          <a:extLst>
            <a:ext uri="{FAA26D3D-D897-4be2-8F04-BA451C77F1D7}">
              <ma14:placeholderFlag xmlns:ma14="http://schemas.microsoft.com/office/mac/drawingml/2011/main" val="1"/>
            </a:ext>
          </a:extLst>
        </p:spPr>
        <p:txBody>
          <a:bodyPr lIns="90004" tIns="45002" rIns="90004" bIns="45002"/>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386A3FD1-6B37-3F48-9F75-A89AFDE4D452}" type="slidenum">
              <a:rPr lang="en-US" sz="1200"/>
              <a:pPr/>
              <a:t>39</a:t>
            </a:fld>
            <a:endParaRPr lang="en-US" sz="1200"/>
          </a:p>
        </p:txBody>
      </p:sp>
      <p:sp>
        <p:nvSpPr>
          <p:cNvPr id="145411" name="Rectangle 2"/>
          <p:cNvSpPr>
            <a:spLocks noChangeArrowheads="1" noTextEdit="1"/>
          </p:cNvSpPr>
          <p:nvPr>
            <p:ph type="sldImg"/>
          </p:nvPr>
        </p:nvSpPr>
        <p:spPr>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88792327-B557-9D4A-B984-F2F7F4C66431}" type="slidenum">
              <a:rPr lang="en-US" sz="1200"/>
              <a:pPr/>
              <a:t>40</a:t>
            </a:fld>
            <a:endParaRPr lang="en-US" sz="1200"/>
          </a:p>
        </p:txBody>
      </p:sp>
      <p:sp>
        <p:nvSpPr>
          <p:cNvPr id="147459" name="Rectangle 2"/>
          <p:cNvSpPr>
            <a:spLocks noChangeArrowheads="1"/>
          </p:cNvSpPr>
          <p:nvPr>
            <p:ph type="sldImg"/>
          </p:nvPr>
        </p:nvSpPr>
        <p:spPr>
          <a:xfrm>
            <a:off x="1135063" y="676275"/>
            <a:ext cx="4605337" cy="3454400"/>
          </a:xfrm>
          <a:solidFill>
            <a:srgbClr val="FFFFFF"/>
          </a:solidFill>
          <a:ln/>
        </p:spPr>
      </p:sp>
      <p:sp>
        <p:nvSpPr>
          <p:cNvPr id="147460" name="Rectangle 3"/>
          <p:cNvSpPr>
            <a:spLocks noChangeArrowheads="1"/>
          </p:cNvSpPr>
          <p:nvPr>
            <p:ph type="body" idx="1"/>
          </p:nvPr>
        </p:nvSpPr>
        <p:spPr>
          <a:xfrm>
            <a:off x="896938" y="4356100"/>
            <a:ext cx="5080000" cy="4129088"/>
          </a:xfrm>
          <a:solidFill>
            <a:srgbClr val="FFFFFF"/>
          </a:solidFill>
          <a:ln>
            <a:solidFill>
              <a:srgbClr val="000000"/>
            </a:solidFill>
          </a:ln>
          <a:extLst>
            <a:ext uri="{FAA26D3D-D897-4be2-8F04-BA451C77F1D7}">
              <ma14:placeholderFlag xmlns:ma14="http://schemas.microsoft.com/office/mac/drawingml/2011/main" val="1"/>
            </a:ext>
          </a:extLst>
        </p:spPr>
        <p:txBody>
          <a:bodyPr lIns="90004" tIns="45002" rIns="90004" bIns="45002"/>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4030BCC9-2125-E64F-873C-D3F77DC29BB9}" type="slidenum">
              <a:rPr lang="en-US" sz="1200"/>
              <a:pPr/>
              <a:t>41</a:t>
            </a:fld>
            <a:endParaRPr lang="en-US" sz="1200"/>
          </a:p>
        </p:txBody>
      </p:sp>
      <p:sp>
        <p:nvSpPr>
          <p:cNvPr id="141315" name="Rectangle 2"/>
          <p:cNvSpPr>
            <a:spLocks noChangeArrowheads="1"/>
          </p:cNvSpPr>
          <p:nvPr>
            <p:ph type="sldImg"/>
          </p:nvPr>
        </p:nvSpPr>
        <p:spPr>
          <a:xfrm>
            <a:off x="1135063" y="676275"/>
            <a:ext cx="4605337" cy="3454400"/>
          </a:xfrm>
          <a:solidFill>
            <a:srgbClr val="FFFFFF"/>
          </a:solidFill>
          <a:ln/>
        </p:spPr>
      </p:sp>
      <p:sp>
        <p:nvSpPr>
          <p:cNvPr id="141316" name="Rectangle 3"/>
          <p:cNvSpPr>
            <a:spLocks noChangeArrowheads="1"/>
          </p:cNvSpPr>
          <p:nvPr>
            <p:ph type="body" idx="1"/>
          </p:nvPr>
        </p:nvSpPr>
        <p:spPr>
          <a:xfrm>
            <a:off x="896938" y="4356100"/>
            <a:ext cx="5080000" cy="4129088"/>
          </a:xfrm>
          <a:solidFill>
            <a:srgbClr val="FFFFFF"/>
          </a:solidFill>
          <a:ln>
            <a:solidFill>
              <a:srgbClr val="000000"/>
            </a:solidFill>
          </a:ln>
          <a:extLst>
            <a:ext uri="{FAA26D3D-D897-4be2-8F04-BA451C77F1D7}">
              <ma14:placeholderFlag xmlns:ma14="http://schemas.microsoft.com/office/mac/drawingml/2011/main" val="1"/>
            </a:ext>
          </a:extLst>
        </p:spPr>
        <p:txBody>
          <a:bodyPr lIns="90004" tIns="45002" rIns="90004" bIns="45002"/>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14D324DA-C908-B648-8B3C-0C2E51FBE803}" type="slidenum">
              <a:rPr lang="en-US" sz="1200"/>
              <a:pPr/>
              <a:t>42</a:t>
            </a:fld>
            <a:endParaRPr lang="en-US" sz="1200"/>
          </a:p>
        </p:txBody>
      </p:sp>
      <p:sp>
        <p:nvSpPr>
          <p:cNvPr id="153603" name="Rectangle 2"/>
          <p:cNvSpPr>
            <a:spLocks noChangeArrowheads="1"/>
          </p:cNvSpPr>
          <p:nvPr>
            <p:ph type="sldImg"/>
          </p:nvPr>
        </p:nvSpPr>
        <p:spPr>
          <a:xfrm>
            <a:off x="1135063" y="676275"/>
            <a:ext cx="4605337" cy="3454400"/>
          </a:xfrm>
          <a:solidFill>
            <a:srgbClr val="FFFFFF"/>
          </a:solidFill>
          <a:ln/>
        </p:spPr>
      </p:sp>
      <p:sp>
        <p:nvSpPr>
          <p:cNvPr id="153604" name="Rectangle 3"/>
          <p:cNvSpPr>
            <a:spLocks noChangeArrowheads="1"/>
          </p:cNvSpPr>
          <p:nvPr>
            <p:ph type="body" idx="1"/>
          </p:nvPr>
        </p:nvSpPr>
        <p:spPr>
          <a:xfrm>
            <a:off x="896938" y="4356100"/>
            <a:ext cx="5080000" cy="4129088"/>
          </a:xfrm>
          <a:solidFill>
            <a:srgbClr val="FFFFFF"/>
          </a:solidFill>
          <a:ln>
            <a:solidFill>
              <a:srgbClr val="000000"/>
            </a:solidFill>
          </a:ln>
          <a:extLst>
            <a:ext uri="{FAA26D3D-D897-4be2-8F04-BA451C77F1D7}">
              <ma14:placeholderFlag xmlns:ma14="http://schemas.microsoft.com/office/mac/drawingml/2011/main" val="1"/>
            </a:ext>
          </a:extLst>
        </p:spPr>
        <p:txBody>
          <a:bodyPr lIns="90004" tIns="45002" rIns="90004" bIns="45002"/>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D41E2D34-CA55-8C48-BEA4-212CAA9C98BB}" type="slidenum">
              <a:rPr lang="en-US" sz="1200"/>
              <a:pPr/>
              <a:t>43</a:t>
            </a:fld>
            <a:endParaRPr lang="en-US" sz="1200"/>
          </a:p>
        </p:txBody>
      </p:sp>
      <p:sp>
        <p:nvSpPr>
          <p:cNvPr id="155651" name="Rectangle 2"/>
          <p:cNvSpPr>
            <a:spLocks noChangeArrowheads="1"/>
          </p:cNvSpPr>
          <p:nvPr>
            <p:ph type="sldImg"/>
          </p:nvPr>
        </p:nvSpPr>
        <p:spPr>
          <a:xfrm>
            <a:off x="1135063" y="676275"/>
            <a:ext cx="4605337" cy="3454400"/>
          </a:xfrm>
          <a:solidFill>
            <a:srgbClr val="FFFFFF"/>
          </a:solidFill>
          <a:ln/>
        </p:spPr>
      </p:sp>
      <p:sp>
        <p:nvSpPr>
          <p:cNvPr id="155652" name="Rectangle 3"/>
          <p:cNvSpPr>
            <a:spLocks noChangeArrowheads="1"/>
          </p:cNvSpPr>
          <p:nvPr>
            <p:ph type="body" idx="1"/>
          </p:nvPr>
        </p:nvSpPr>
        <p:spPr>
          <a:xfrm>
            <a:off x="896938" y="4356100"/>
            <a:ext cx="5080000" cy="4129088"/>
          </a:xfrm>
          <a:solidFill>
            <a:srgbClr val="FFFFFF"/>
          </a:solidFill>
          <a:ln>
            <a:solidFill>
              <a:srgbClr val="000000"/>
            </a:solidFill>
          </a:ln>
          <a:extLst>
            <a:ext uri="{FAA26D3D-D897-4be2-8F04-BA451C77F1D7}">
              <ma14:placeholderFlag xmlns:ma14="http://schemas.microsoft.com/office/mac/drawingml/2011/main" val="1"/>
            </a:ext>
          </a:extLst>
        </p:spPr>
        <p:txBody>
          <a:bodyPr lIns="90004" tIns="45002" rIns="90004" bIns="45002"/>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5E0F9E60-D8F8-5A40-86FE-931151598F75}" type="slidenum">
              <a:rPr lang="en-US" sz="1200"/>
              <a:pPr/>
              <a:t>4</a:t>
            </a:fld>
            <a:endParaRPr lang="en-US" sz="1200"/>
          </a:p>
        </p:txBody>
      </p:sp>
      <p:sp>
        <p:nvSpPr>
          <p:cNvPr id="30723" name="Rectangle 2"/>
          <p:cNvSpPr>
            <a:spLocks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AF338860-BD48-E946-B355-BE71A51B4B34}" type="slidenum">
              <a:rPr lang="en-US" sz="1200"/>
              <a:pPr/>
              <a:t>44</a:t>
            </a:fld>
            <a:endParaRPr lang="en-US" sz="1200"/>
          </a:p>
        </p:txBody>
      </p:sp>
      <p:sp>
        <p:nvSpPr>
          <p:cNvPr id="157699" name="Rectangle 2"/>
          <p:cNvSpPr>
            <a:spLocks noChangeArrowheads="1"/>
          </p:cNvSpPr>
          <p:nvPr>
            <p:ph type="sldImg"/>
          </p:nvPr>
        </p:nvSpPr>
        <p:spPr>
          <a:xfrm>
            <a:off x="1135063" y="676275"/>
            <a:ext cx="4605337" cy="3454400"/>
          </a:xfrm>
          <a:solidFill>
            <a:srgbClr val="FFFFFF"/>
          </a:solidFill>
          <a:ln/>
        </p:spPr>
      </p:sp>
      <p:sp>
        <p:nvSpPr>
          <p:cNvPr id="157700" name="Rectangle 3"/>
          <p:cNvSpPr>
            <a:spLocks noChangeArrowheads="1"/>
          </p:cNvSpPr>
          <p:nvPr>
            <p:ph type="body" idx="1"/>
          </p:nvPr>
        </p:nvSpPr>
        <p:spPr>
          <a:xfrm>
            <a:off x="896938" y="4356100"/>
            <a:ext cx="5080000" cy="4129088"/>
          </a:xfrm>
          <a:solidFill>
            <a:srgbClr val="FFFFFF"/>
          </a:solidFill>
          <a:ln>
            <a:solidFill>
              <a:srgbClr val="000000"/>
            </a:solidFill>
          </a:ln>
          <a:extLst>
            <a:ext uri="{FAA26D3D-D897-4be2-8F04-BA451C77F1D7}">
              <ma14:placeholderFlag xmlns:ma14="http://schemas.microsoft.com/office/mac/drawingml/2011/main" val="1"/>
            </a:ext>
          </a:extLst>
        </p:spPr>
        <p:txBody>
          <a:bodyPr lIns="90004" tIns="45002" rIns="90004" bIns="45002"/>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EA9CAC7A-A538-914D-AB37-408211AFF97C}" type="slidenum">
              <a:rPr lang="en-US" sz="1200"/>
              <a:pPr/>
              <a:t>45</a:t>
            </a:fld>
            <a:endParaRPr lang="en-US" sz="1200"/>
          </a:p>
        </p:txBody>
      </p:sp>
      <p:sp>
        <p:nvSpPr>
          <p:cNvPr id="159747" name="Rectangle 2"/>
          <p:cNvSpPr>
            <a:spLocks noChangeArrowheads="1" noTextEdit="1"/>
          </p:cNvSpPr>
          <p:nvPr>
            <p:ph type="sldImg"/>
          </p:nvPr>
        </p:nvSpPr>
        <p:spPr>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05121652-1C21-B340-8E9F-E00BE037B60F}" type="slidenum">
              <a:rPr lang="en-US" sz="1200"/>
              <a:pPr/>
              <a:t>46</a:t>
            </a:fld>
            <a:endParaRPr lang="en-US" sz="1200"/>
          </a:p>
        </p:txBody>
      </p:sp>
      <p:sp>
        <p:nvSpPr>
          <p:cNvPr id="161795" name="Rectangle 2"/>
          <p:cNvSpPr>
            <a:spLocks noChangeArrowheads="1" noTextEdit="1"/>
          </p:cNvSpPr>
          <p:nvPr>
            <p:ph type="sldImg"/>
          </p:nvPr>
        </p:nvSpPr>
        <p:spPr>
          <a:ln/>
        </p:spPr>
      </p:sp>
      <p:sp>
        <p:nvSpPr>
          <p:cNvPr id="161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26467B26-D246-0A4D-88C0-E01CA0283AAD}" type="slidenum">
              <a:rPr lang="en-US" sz="1200"/>
              <a:pPr/>
              <a:t>48</a:t>
            </a:fld>
            <a:endParaRPr lang="en-US" sz="1200"/>
          </a:p>
        </p:txBody>
      </p:sp>
      <p:sp>
        <p:nvSpPr>
          <p:cNvPr id="164867" name="Rectangle 2"/>
          <p:cNvSpPr>
            <a:spLocks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494D2663-EB23-2543-825F-2AA706629BBB}" type="slidenum">
              <a:rPr lang="en-US" sz="1200"/>
              <a:pPr/>
              <a:t>49</a:t>
            </a:fld>
            <a:endParaRPr lang="en-US" sz="1200"/>
          </a:p>
        </p:txBody>
      </p:sp>
      <p:sp>
        <p:nvSpPr>
          <p:cNvPr id="166915" name="Rectangle 2"/>
          <p:cNvSpPr>
            <a:spLocks noChangeArrowheads="1" noTextEdit="1"/>
          </p:cNvSpPr>
          <p:nvPr>
            <p:ph type="sldImg"/>
          </p:nvPr>
        </p:nvSpPr>
        <p:spPr>
          <a:ln/>
        </p:spPr>
      </p:sp>
      <p:sp>
        <p:nvSpPr>
          <p:cNvPr id="166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7381DC27-4DBD-334B-93B4-2099D38C7828}" type="slidenum">
              <a:rPr lang="en-US" sz="1200"/>
              <a:pPr/>
              <a:t>50</a:t>
            </a:fld>
            <a:endParaRPr lang="en-US" sz="1200"/>
          </a:p>
        </p:txBody>
      </p:sp>
      <p:sp>
        <p:nvSpPr>
          <p:cNvPr id="168963" name="Rectangle 2"/>
          <p:cNvSpPr>
            <a:spLocks noChangeArrowheads="1" noTextEdit="1"/>
          </p:cNvSpPr>
          <p:nvPr>
            <p:ph type="sldImg"/>
          </p:nvPr>
        </p:nvSpPr>
        <p:spPr>
          <a:ln/>
        </p:spPr>
      </p:sp>
      <p:sp>
        <p:nvSpPr>
          <p:cNvPr id="168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9DCF99B2-F055-E14B-B138-B366431408E7}" type="slidenum">
              <a:rPr lang="en-US" sz="1200"/>
              <a:pPr/>
              <a:t>51</a:t>
            </a:fld>
            <a:endParaRPr lang="en-US" sz="1200"/>
          </a:p>
        </p:txBody>
      </p:sp>
      <p:sp>
        <p:nvSpPr>
          <p:cNvPr id="171011" name="Rectangle 2"/>
          <p:cNvSpPr>
            <a:spLocks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DB30ED9B-6748-304E-A2F3-9C6B273ED39F}" type="slidenum">
              <a:rPr lang="en-US" sz="1200"/>
              <a:pPr/>
              <a:t>52</a:t>
            </a:fld>
            <a:endParaRPr lang="en-US" sz="1200"/>
          </a:p>
        </p:txBody>
      </p:sp>
      <p:sp>
        <p:nvSpPr>
          <p:cNvPr id="21507" name="Rectangle 2"/>
          <p:cNvSpPr>
            <a:spLocks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689EFA2D-046D-2C44-9729-41AB5054AE59}" type="slidenum">
              <a:rPr lang="en-US" sz="1200"/>
              <a:pPr/>
              <a:t>53</a:t>
            </a:fld>
            <a:endParaRPr lang="en-US" sz="1200"/>
          </a:p>
        </p:txBody>
      </p:sp>
      <p:sp>
        <p:nvSpPr>
          <p:cNvPr id="23555" name="Rectangle 2"/>
          <p:cNvSpPr>
            <a:spLocks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735B4B91-6BFE-4D4B-BF72-AF7C0579ADE9}" type="slidenum">
              <a:rPr lang="en-US" sz="1200"/>
              <a:pPr/>
              <a:t>54</a:t>
            </a:fld>
            <a:endParaRPr lang="en-US" sz="1200"/>
          </a:p>
        </p:txBody>
      </p:sp>
      <p:sp>
        <p:nvSpPr>
          <p:cNvPr id="25603" name="Rectangle 2"/>
          <p:cNvSpPr>
            <a:spLocks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350E5037-3BA6-924E-9CFD-ABF01436C9E9}" type="slidenum">
              <a:rPr lang="en-US" sz="1200"/>
              <a:pPr/>
              <a:t>6</a:t>
            </a:fld>
            <a:endParaRPr lang="en-US" sz="1200"/>
          </a:p>
        </p:txBody>
      </p:sp>
      <p:sp>
        <p:nvSpPr>
          <p:cNvPr id="36867" name="Rectangle 2"/>
          <p:cNvSpPr>
            <a:spLocks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F615BFE9-2B53-1348-B318-96EF8B60A3BC}" type="slidenum">
              <a:rPr lang="en-US" sz="1200"/>
              <a:pPr/>
              <a:t>55</a:t>
            </a:fld>
            <a:endParaRPr lang="en-US" sz="1200"/>
          </a:p>
        </p:txBody>
      </p:sp>
      <p:sp>
        <p:nvSpPr>
          <p:cNvPr id="27651" name="Rectangle 2"/>
          <p:cNvSpPr>
            <a:spLocks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29CA5240-2E88-FE44-A708-EC024651B7C6}" type="slidenum">
              <a:rPr lang="en-US" sz="1200"/>
              <a:pPr/>
              <a:t>56</a:t>
            </a:fld>
            <a:endParaRPr lang="en-US" sz="1200"/>
          </a:p>
        </p:txBody>
      </p:sp>
      <p:sp>
        <p:nvSpPr>
          <p:cNvPr id="29699" name="Rectangle 2"/>
          <p:cNvSpPr>
            <a:spLocks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9EF1228-97B4-1442-BD68-71A51A0C78C2}" type="slidenum">
              <a:rPr lang="en-US"/>
              <a:pPr>
                <a:defRPr/>
              </a:pPr>
              <a:t>57</a:t>
            </a:fld>
            <a:endParaRPr lang="en-US"/>
          </a:p>
        </p:txBody>
      </p:sp>
      <p:sp>
        <p:nvSpPr>
          <p:cNvPr id="14161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416195"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a:latin typeface="Arial" charset="0"/>
              </a:rPr>
              <a:t>(note deleted)</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D7CFCC8F-5765-5F40-B6B4-9533F509DD1B}" type="slidenum">
              <a:rPr lang="en-US" sz="1200"/>
              <a:pPr/>
              <a:t>58</a:t>
            </a:fld>
            <a:endParaRPr lang="en-US" sz="1200"/>
          </a:p>
        </p:txBody>
      </p:sp>
      <p:sp>
        <p:nvSpPr>
          <p:cNvPr id="31747" name="Rectangle 2"/>
          <p:cNvSpPr>
            <a:spLocks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EC269B70-9D9C-F94D-AF8D-66F131679ADC}" type="slidenum">
              <a:rPr lang="en-US" sz="1200"/>
              <a:pPr/>
              <a:t>59</a:t>
            </a:fld>
            <a:endParaRPr lang="en-US" sz="1200"/>
          </a:p>
        </p:txBody>
      </p:sp>
      <p:sp>
        <p:nvSpPr>
          <p:cNvPr id="33795" name="Rectangle 2"/>
          <p:cNvSpPr>
            <a:spLocks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63414994-84F9-644A-9D91-4AAD3A1FF942}" type="slidenum">
              <a:rPr lang="en-US" sz="1200"/>
              <a:pPr/>
              <a:t>60</a:t>
            </a:fld>
            <a:endParaRPr lang="en-US" sz="1200"/>
          </a:p>
        </p:txBody>
      </p:sp>
      <p:sp>
        <p:nvSpPr>
          <p:cNvPr id="35843" name="Rectangle 2"/>
          <p:cNvSpPr>
            <a:spLocks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1C8A5131-3C8D-3647-8E9F-B68D64FCEA15}" type="slidenum">
              <a:rPr lang="en-US" sz="1200"/>
              <a:pPr/>
              <a:t>61</a:t>
            </a:fld>
            <a:endParaRPr lang="en-US" sz="1200"/>
          </a:p>
        </p:txBody>
      </p:sp>
      <p:sp>
        <p:nvSpPr>
          <p:cNvPr id="37891" name="Rectangle 2"/>
          <p:cNvSpPr>
            <a:spLocks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10FC21B6-90DA-E04F-8650-E7ED1AF20C02}" type="slidenum">
              <a:rPr lang="en-US" sz="1200"/>
              <a:pPr/>
              <a:t>62</a:t>
            </a:fld>
            <a:endParaRPr lang="en-US" sz="1200"/>
          </a:p>
        </p:txBody>
      </p:sp>
      <p:sp>
        <p:nvSpPr>
          <p:cNvPr id="39939" name="Rectangle 2"/>
          <p:cNvSpPr>
            <a:spLocks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492A7CBC-F954-FE45-B016-0E18CF80F87D}" type="slidenum">
              <a:rPr lang="en-US" sz="1200"/>
              <a:pPr/>
              <a:t>63</a:t>
            </a:fld>
            <a:endParaRPr lang="en-US" sz="1200"/>
          </a:p>
        </p:txBody>
      </p:sp>
      <p:sp>
        <p:nvSpPr>
          <p:cNvPr id="41987" name="Rectangle 2"/>
          <p:cNvSpPr>
            <a:spLocks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4FF4004D-DCAF-094B-97FC-1C4DC9E4EE72}" type="slidenum">
              <a:rPr lang="en-US" sz="1200"/>
              <a:pPr/>
              <a:t>64</a:t>
            </a:fld>
            <a:endParaRPr lang="en-US" sz="1200"/>
          </a:p>
        </p:txBody>
      </p:sp>
      <p:sp>
        <p:nvSpPr>
          <p:cNvPr id="44035" name="Rectangle 2"/>
          <p:cNvSpPr>
            <a:spLocks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2B1BE922-6956-5942-ADFC-5EDAC9785105}" type="slidenum">
              <a:rPr lang="en-US" sz="1200"/>
              <a:pPr/>
              <a:t>7</a:t>
            </a:fld>
            <a:endParaRPr lang="en-US" sz="1200"/>
          </a:p>
        </p:txBody>
      </p:sp>
      <p:sp>
        <p:nvSpPr>
          <p:cNvPr id="38915" name="Rectangle 2"/>
          <p:cNvSpPr>
            <a:spLocks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4A27D6BA-6E49-F54F-9911-313955E20B9E}" type="slidenum">
              <a:rPr lang="en-US" sz="1200"/>
              <a:pPr/>
              <a:t>65</a:t>
            </a:fld>
            <a:endParaRPr lang="en-US" sz="1200"/>
          </a:p>
        </p:txBody>
      </p:sp>
      <p:sp>
        <p:nvSpPr>
          <p:cNvPr id="46083" name="Rectangle 2"/>
          <p:cNvSpPr>
            <a:spLocks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74C01FE2-E92D-6B46-A463-D4B02DD2B7BD}" type="slidenum">
              <a:rPr lang="en-US" sz="1200"/>
              <a:pPr/>
              <a:t>66</a:t>
            </a:fld>
            <a:endParaRPr lang="en-US" sz="1200"/>
          </a:p>
        </p:txBody>
      </p:sp>
      <p:sp>
        <p:nvSpPr>
          <p:cNvPr id="48131" name="Rectangle 2"/>
          <p:cNvSpPr>
            <a:spLocks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26F967F0-1725-FE40-ABA6-E5C736F2ADE2}" type="slidenum">
              <a:rPr lang="en-US" sz="1200"/>
              <a:pPr/>
              <a:t>67</a:t>
            </a:fld>
            <a:endParaRPr lang="en-US" sz="1200"/>
          </a:p>
        </p:txBody>
      </p:sp>
      <p:sp>
        <p:nvSpPr>
          <p:cNvPr id="50179" name="Rectangle 2"/>
          <p:cNvSpPr>
            <a:spLocks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5C5D04EA-57D1-C24C-B48C-6D31670C921A}" type="slidenum">
              <a:rPr lang="en-US" sz="1200"/>
              <a:pPr/>
              <a:t>68</a:t>
            </a:fld>
            <a:endParaRPr lang="en-US" sz="1200"/>
          </a:p>
        </p:txBody>
      </p:sp>
      <p:sp>
        <p:nvSpPr>
          <p:cNvPr id="52227" name="Rectangle 2"/>
          <p:cNvSpPr>
            <a:spLocks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59F7A3C9-FB20-1943-A756-8A18923387B8}" type="slidenum">
              <a:rPr lang="en-US" sz="1200"/>
              <a:pPr/>
              <a:t>69</a:t>
            </a:fld>
            <a:endParaRPr lang="en-US" sz="1200"/>
          </a:p>
        </p:txBody>
      </p:sp>
      <p:sp>
        <p:nvSpPr>
          <p:cNvPr id="54275" name="Rectangle 2"/>
          <p:cNvSpPr>
            <a:spLocks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E8453EC6-7F7D-D842-9271-00AC980EE720}" type="slidenum">
              <a:rPr lang="en-US" sz="1200"/>
              <a:pPr/>
              <a:t>70</a:t>
            </a:fld>
            <a:endParaRPr lang="en-US" sz="1200"/>
          </a:p>
        </p:txBody>
      </p:sp>
      <p:sp>
        <p:nvSpPr>
          <p:cNvPr id="56323" name="Rectangle 2"/>
          <p:cNvSpPr>
            <a:spLocks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36F01DD1-6493-6B45-81A6-26E8E13AC03F}" type="slidenum">
              <a:rPr lang="en-US" sz="1200"/>
              <a:pPr/>
              <a:t>71</a:t>
            </a:fld>
            <a:endParaRPr lang="en-US" sz="1200"/>
          </a:p>
        </p:txBody>
      </p:sp>
      <p:sp>
        <p:nvSpPr>
          <p:cNvPr id="58371" name="Rectangle 2"/>
          <p:cNvSpPr>
            <a:spLocks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58EAE3B0-4FA6-0B42-B804-31EB29B96E85}" type="slidenum">
              <a:rPr lang="en-US" sz="1200"/>
              <a:pPr/>
              <a:t>72</a:t>
            </a:fld>
            <a:endParaRPr lang="en-US" sz="1200"/>
          </a:p>
        </p:txBody>
      </p:sp>
      <p:sp>
        <p:nvSpPr>
          <p:cNvPr id="60419" name="Rectangle 2"/>
          <p:cNvSpPr>
            <a:spLocks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B51F4639-F880-0E40-91B1-F80C7AC74746}" type="slidenum">
              <a:rPr lang="en-US" sz="1200"/>
              <a:pPr/>
              <a:t>73</a:t>
            </a:fld>
            <a:endParaRPr lang="en-US" sz="1200"/>
          </a:p>
        </p:txBody>
      </p:sp>
      <p:sp>
        <p:nvSpPr>
          <p:cNvPr id="61443" name="Rectangle 2"/>
          <p:cNvSpPr>
            <a:spLocks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357BB60E-3564-1A48-8A21-351AEB8D0FC2}" type="slidenum">
              <a:rPr lang="en-US" sz="1200"/>
              <a:pPr/>
              <a:t>74</a:t>
            </a:fld>
            <a:endParaRPr lang="en-US" sz="1200"/>
          </a:p>
        </p:txBody>
      </p:sp>
      <p:sp>
        <p:nvSpPr>
          <p:cNvPr id="62467" name="Rectangle 2"/>
          <p:cNvSpPr>
            <a:spLocks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E15BB308-EE0F-574C-93E6-1D11A9657241}" type="slidenum">
              <a:rPr lang="en-US" sz="1200"/>
              <a:pPr/>
              <a:t>8</a:t>
            </a:fld>
            <a:endParaRPr lang="en-US" sz="1200"/>
          </a:p>
        </p:txBody>
      </p:sp>
      <p:sp>
        <p:nvSpPr>
          <p:cNvPr id="40963" name="Rectangle 2"/>
          <p:cNvSpPr>
            <a:spLocks noChangeArrowheads="1"/>
          </p:cNvSpPr>
          <p:nvPr>
            <p:ph type="sldImg"/>
          </p:nvPr>
        </p:nvSpPr>
        <p:spPr>
          <a:solidFill>
            <a:srgbClr val="FFFFFF"/>
          </a:solidFill>
          <a:ln/>
        </p:spPr>
      </p:sp>
      <p:sp>
        <p:nvSpPr>
          <p:cNvPr id="40964"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759C401D-03E2-1F46-805D-5C901267FB55}" type="slidenum">
              <a:rPr lang="en-US" sz="1200"/>
              <a:pPr/>
              <a:t>75</a:t>
            </a:fld>
            <a:endParaRPr lang="en-US" sz="1200"/>
          </a:p>
        </p:txBody>
      </p:sp>
      <p:sp>
        <p:nvSpPr>
          <p:cNvPr id="64515" name="Rectangle 2"/>
          <p:cNvSpPr>
            <a:spLocks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01E75D9F-5CBB-124F-A0BF-979753E660F1}" type="slidenum">
              <a:rPr lang="en-US" sz="1200"/>
              <a:pPr/>
              <a:t>76</a:t>
            </a:fld>
            <a:endParaRPr lang="en-US" sz="1200"/>
          </a:p>
        </p:txBody>
      </p:sp>
      <p:sp>
        <p:nvSpPr>
          <p:cNvPr id="66563" name="Rectangle 2"/>
          <p:cNvSpPr>
            <a:spLocks noChangeArrowheads="1"/>
          </p:cNvSpPr>
          <p:nvPr>
            <p:ph type="sldImg"/>
          </p:nvPr>
        </p:nvSpPr>
        <p:spPr>
          <a:solidFill>
            <a:srgbClr val="FFFFFF"/>
          </a:solidFill>
          <a:ln/>
        </p:spPr>
      </p:sp>
      <p:sp>
        <p:nvSpPr>
          <p:cNvPr id="66564"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299ACCAF-0E3A-3B48-9E53-765D6AFBF2FD}" type="slidenum">
              <a:rPr lang="en-US" sz="1200"/>
              <a:pPr/>
              <a:t>77</a:t>
            </a:fld>
            <a:endParaRPr lang="en-US" sz="1200"/>
          </a:p>
        </p:txBody>
      </p:sp>
      <p:sp>
        <p:nvSpPr>
          <p:cNvPr id="68611" name="Rectangle 2"/>
          <p:cNvSpPr>
            <a:spLocks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B9ACD3EE-069F-B841-BFCE-D2EA9DE9B54D}" type="slidenum">
              <a:rPr lang="en-US" sz="1200"/>
              <a:pPr/>
              <a:t>78</a:t>
            </a:fld>
            <a:endParaRPr lang="en-US" sz="1200"/>
          </a:p>
        </p:txBody>
      </p:sp>
      <p:sp>
        <p:nvSpPr>
          <p:cNvPr id="72707" name="Rectangle 2"/>
          <p:cNvSpPr>
            <a:spLocks noChangeArrowheads="1" noTextEdit="1"/>
          </p:cNvSpPr>
          <p:nvPr>
            <p:ph type="sldImg"/>
          </p:nvPr>
        </p:nvSpPr>
        <p:spPr>
          <a:solidFill>
            <a:srgbClr val="FFFFFF"/>
          </a:solidFill>
          <a:ln/>
        </p:spPr>
      </p:sp>
      <p:sp>
        <p:nvSpPr>
          <p:cNvPr id="72708"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A518844C-CC40-4B44-9297-444E04019455}" type="slidenum">
              <a:rPr lang="en-US" sz="1200"/>
              <a:pPr/>
              <a:t>79</a:t>
            </a:fld>
            <a:endParaRPr lang="en-US" sz="1200"/>
          </a:p>
        </p:txBody>
      </p:sp>
      <p:sp>
        <p:nvSpPr>
          <p:cNvPr id="74755" name="Rectangle 2"/>
          <p:cNvSpPr>
            <a:spLocks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344CF686-CF5C-0046-B042-CBB280D4B13C}" type="slidenum">
              <a:rPr lang="en-US" sz="1200"/>
              <a:pPr/>
              <a:t>80</a:t>
            </a:fld>
            <a:endParaRPr lang="en-US" sz="1200"/>
          </a:p>
        </p:txBody>
      </p:sp>
      <p:sp>
        <p:nvSpPr>
          <p:cNvPr id="76803" name="Rectangle 2"/>
          <p:cNvSpPr>
            <a:spLocks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2906876A-9EE0-684C-BBA2-5A3CDC740569}" type="slidenum">
              <a:rPr lang="en-US" sz="1200"/>
              <a:pPr/>
              <a:t>81</a:t>
            </a:fld>
            <a:endParaRPr lang="en-US" sz="1200"/>
          </a:p>
        </p:txBody>
      </p:sp>
      <p:sp>
        <p:nvSpPr>
          <p:cNvPr id="78851" name="Rectangle 2"/>
          <p:cNvSpPr>
            <a:spLocks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76B60843-0DED-E44D-BF6A-7B0147E99BA9}" type="slidenum">
              <a:rPr lang="en-US" sz="1200"/>
              <a:pPr/>
              <a:t>82</a:t>
            </a:fld>
            <a:endParaRPr lang="en-US" sz="1200"/>
          </a:p>
        </p:txBody>
      </p:sp>
      <p:sp>
        <p:nvSpPr>
          <p:cNvPr id="80899" name="Rectangle 2"/>
          <p:cNvSpPr>
            <a:spLocks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B61F955B-ADAC-3644-9293-1FE967B946CC}" type="slidenum">
              <a:rPr lang="en-US" sz="1200"/>
              <a:pPr/>
              <a:t>83</a:t>
            </a:fld>
            <a:endParaRPr lang="en-US" sz="1200"/>
          </a:p>
        </p:txBody>
      </p:sp>
      <p:sp>
        <p:nvSpPr>
          <p:cNvPr id="82947" name="Rectangle 2"/>
          <p:cNvSpPr>
            <a:spLocks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A172C4F4-CA81-9249-8AE8-8E9F8DDEA611}" type="slidenum">
              <a:rPr lang="en-US" sz="1200"/>
              <a:pPr/>
              <a:t>84</a:t>
            </a:fld>
            <a:endParaRPr lang="en-US" sz="1200"/>
          </a:p>
        </p:txBody>
      </p:sp>
      <p:sp>
        <p:nvSpPr>
          <p:cNvPr id="84995" name="Rectangle 2"/>
          <p:cNvSpPr>
            <a:spLocks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8306B12-1068-BD49-B230-CB50A1FD348B}" type="slidenum">
              <a:rPr lang="en-US">
                <a:solidFill>
                  <a:srgbClr val="000000"/>
                </a:solidFill>
              </a:rPr>
              <a:pPr>
                <a:defRPr/>
              </a:pPr>
              <a:t>9</a:t>
            </a:fld>
            <a:endParaRPr lang="en-US">
              <a:solidFill>
                <a:srgbClr val="000000"/>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562F9124-ACC0-5E4B-A4CB-972420624CBE}" type="slidenum">
              <a:rPr lang="en-US" sz="1200"/>
              <a:pPr/>
              <a:t>85</a:t>
            </a:fld>
            <a:endParaRPr lang="en-US" sz="1200"/>
          </a:p>
        </p:txBody>
      </p:sp>
      <p:sp>
        <p:nvSpPr>
          <p:cNvPr id="87043" name="Rectangle 2"/>
          <p:cNvSpPr>
            <a:spLocks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CB8B0A7F-6E6B-144D-A517-76240F578E7F}" type="slidenum">
              <a:rPr lang="en-US" sz="1200"/>
              <a:pPr/>
              <a:t>86</a:t>
            </a:fld>
            <a:endParaRPr lang="en-US" sz="1200"/>
          </a:p>
        </p:txBody>
      </p:sp>
      <p:sp>
        <p:nvSpPr>
          <p:cNvPr id="89091" name="Rectangle 2"/>
          <p:cNvSpPr>
            <a:spLocks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360B9E64-7D94-044A-8812-43F0152B3650}" type="slidenum">
              <a:rPr lang="en-US" sz="1200"/>
              <a:pPr/>
              <a:t>87</a:t>
            </a:fld>
            <a:endParaRPr lang="en-US" sz="1200"/>
          </a:p>
        </p:txBody>
      </p:sp>
      <p:sp>
        <p:nvSpPr>
          <p:cNvPr id="91139" name="Rectangle 2"/>
          <p:cNvSpPr>
            <a:spLocks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6A42A6CE-580A-224D-BB71-DAAFB4C8D24B}" type="slidenum">
              <a:rPr lang="en-US" sz="1200"/>
              <a:pPr/>
              <a:t>88</a:t>
            </a:fld>
            <a:endParaRPr lang="en-US" sz="1200"/>
          </a:p>
        </p:txBody>
      </p:sp>
      <p:sp>
        <p:nvSpPr>
          <p:cNvPr id="93187" name="Rectangle 2"/>
          <p:cNvSpPr>
            <a:spLocks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3C6BBEA5-4B08-184B-B6A7-6C7066D850C3}" type="slidenum">
              <a:rPr lang="en-US" sz="1200"/>
              <a:pPr/>
              <a:t>89</a:t>
            </a:fld>
            <a:endParaRPr lang="en-US" sz="1200"/>
          </a:p>
        </p:txBody>
      </p:sp>
      <p:sp>
        <p:nvSpPr>
          <p:cNvPr id="95235" name="Rectangle 2"/>
          <p:cNvSpPr>
            <a:spLocks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4A3E4C38-3FBB-6D41-95CB-C89D8B4B4AC0}" type="slidenum">
              <a:rPr lang="en-US" sz="1200"/>
              <a:pPr/>
              <a:t>90</a:t>
            </a:fld>
            <a:endParaRPr lang="en-US" sz="1200"/>
          </a:p>
        </p:txBody>
      </p:sp>
      <p:sp>
        <p:nvSpPr>
          <p:cNvPr id="97283" name="Rectangle 2"/>
          <p:cNvSpPr>
            <a:spLocks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786F1109-5F68-5B42-A3CB-ED5E70065088}" type="slidenum">
              <a:rPr lang="en-US" sz="1200"/>
              <a:pPr/>
              <a:t>91</a:t>
            </a:fld>
            <a:endParaRPr lang="en-US" sz="1200"/>
          </a:p>
        </p:txBody>
      </p:sp>
      <p:sp>
        <p:nvSpPr>
          <p:cNvPr id="99331" name="Rectangle 2"/>
          <p:cNvSpPr>
            <a:spLocks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BDEE5346-1A08-7D44-A5D9-26BAF2529EA9}" type="slidenum">
              <a:rPr lang="en-US" sz="1200"/>
              <a:pPr/>
              <a:t>92</a:t>
            </a:fld>
            <a:endParaRPr lang="en-US" sz="1200"/>
          </a:p>
        </p:txBody>
      </p:sp>
      <p:sp>
        <p:nvSpPr>
          <p:cNvPr id="101379" name="Rectangle 2"/>
          <p:cNvSpPr>
            <a:spLocks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F8B0C392-7F72-AB4F-860D-B8C6E1CFFE05}" type="slidenum">
              <a:rPr lang="en-US" sz="1200"/>
              <a:pPr/>
              <a:t>93</a:t>
            </a:fld>
            <a:endParaRPr lang="en-US" sz="1200"/>
          </a:p>
        </p:txBody>
      </p:sp>
      <p:sp>
        <p:nvSpPr>
          <p:cNvPr id="103427" name="Rectangle 2"/>
          <p:cNvSpPr>
            <a:spLocks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3532FD37-09FA-BC41-910C-567E08FDA9AB}" type="slidenum">
              <a:rPr lang="en-US" sz="1200"/>
              <a:pPr/>
              <a:t>94</a:t>
            </a:fld>
            <a:endParaRPr lang="en-US" sz="1200"/>
          </a:p>
        </p:txBody>
      </p:sp>
      <p:sp>
        <p:nvSpPr>
          <p:cNvPr id="105475" name="Rectangle 2"/>
          <p:cNvSpPr>
            <a:spLocks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0025226E-D8DB-3A46-A336-4C26580CDAA0}" type="slidenum">
              <a:rPr lang="en-US" sz="1200"/>
              <a:pPr/>
              <a:t>11</a:t>
            </a:fld>
            <a:endParaRPr lang="en-US" sz="1200"/>
          </a:p>
        </p:txBody>
      </p:sp>
      <p:sp>
        <p:nvSpPr>
          <p:cNvPr id="50179" name="Rectangle 2"/>
          <p:cNvSpPr>
            <a:spLocks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BA0CB0D5-CFF4-D744-95B0-2968864DBA36}" type="slidenum">
              <a:rPr lang="en-US" sz="1200"/>
              <a:pPr/>
              <a:t>95</a:t>
            </a:fld>
            <a:endParaRPr lang="en-US" sz="1200"/>
          </a:p>
        </p:txBody>
      </p:sp>
      <p:sp>
        <p:nvSpPr>
          <p:cNvPr id="107523" name="Rectangle 2"/>
          <p:cNvSpPr>
            <a:spLocks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B01AF539-7A5E-A840-A839-50EE6240058D}" type="slidenum">
              <a:rPr lang="en-US" sz="1200"/>
              <a:pPr/>
              <a:t>96</a:t>
            </a:fld>
            <a:endParaRPr lang="en-US" sz="1200"/>
          </a:p>
        </p:txBody>
      </p:sp>
      <p:sp>
        <p:nvSpPr>
          <p:cNvPr id="109571" name="Rectangle 2"/>
          <p:cNvSpPr>
            <a:spLocks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6576991B-41DA-3D46-BCA4-54FD242C67D5}" type="slidenum">
              <a:rPr lang="en-US" sz="1200"/>
              <a:pPr/>
              <a:t>97</a:t>
            </a:fld>
            <a:endParaRPr lang="en-US" sz="1200"/>
          </a:p>
        </p:txBody>
      </p:sp>
      <p:sp>
        <p:nvSpPr>
          <p:cNvPr id="111619" name="Rectangle 2"/>
          <p:cNvSpPr>
            <a:spLocks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5A390E53-A90D-3E46-B3C7-53EBA3A5AE08}" type="slidenum">
              <a:rPr lang="en-US" sz="1200"/>
              <a:pPr/>
              <a:t>98</a:t>
            </a:fld>
            <a:endParaRPr lang="en-US" sz="1200"/>
          </a:p>
        </p:txBody>
      </p:sp>
      <p:sp>
        <p:nvSpPr>
          <p:cNvPr id="113667" name="Rectangle 2"/>
          <p:cNvSpPr>
            <a:spLocks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5CF8BCD2-EDC2-9443-851C-6E60DD0505DB}" type="slidenum">
              <a:rPr lang="en-US" sz="1200"/>
              <a:pPr/>
              <a:t>99</a:t>
            </a:fld>
            <a:endParaRPr lang="en-US" sz="1200"/>
          </a:p>
        </p:txBody>
      </p:sp>
      <p:sp>
        <p:nvSpPr>
          <p:cNvPr id="115715" name="Rectangle 2"/>
          <p:cNvSpPr>
            <a:spLocks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B6ABA5B1-FE60-A743-90A0-456D57C7D38E}" type="slidenum">
              <a:rPr lang="en-US" sz="1200"/>
              <a:pPr/>
              <a:t>100</a:t>
            </a:fld>
            <a:endParaRPr lang="en-US" sz="1200"/>
          </a:p>
        </p:txBody>
      </p:sp>
      <p:sp>
        <p:nvSpPr>
          <p:cNvPr id="117763" name="Rectangle 2"/>
          <p:cNvSpPr>
            <a:spLocks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8A369FA1-1E8C-FE43-BA8E-8E953EFA9DA8}" type="slidenum">
              <a:rPr lang="en-US" sz="1200"/>
              <a:pPr/>
              <a:t>101</a:t>
            </a:fld>
            <a:endParaRPr lang="en-US" sz="1200"/>
          </a:p>
        </p:txBody>
      </p:sp>
      <p:sp>
        <p:nvSpPr>
          <p:cNvPr id="119811" name="Rectangle 2"/>
          <p:cNvSpPr>
            <a:spLocks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A37D1AFE-1F53-0C46-A3F6-3EAB7CE5C2F0}" type="slidenum">
              <a:rPr lang="en-US" sz="1200"/>
              <a:pPr/>
              <a:t>102</a:t>
            </a:fld>
            <a:endParaRPr lang="en-US" sz="1200"/>
          </a:p>
        </p:txBody>
      </p:sp>
      <p:sp>
        <p:nvSpPr>
          <p:cNvPr id="121859" name="Rectangle 2"/>
          <p:cNvSpPr>
            <a:spLocks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7E007409-EDC7-9B45-AA3F-3CDD1509CC5E}" type="slidenum">
              <a:rPr lang="en-US" sz="1200"/>
              <a:pPr/>
              <a:t>103</a:t>
            </a:fld>
            <a:endParaRPr lang="en-US" sz="1200"/>
          </a:p>
        </p:txBody>
      </p:sp>
      <p:sp>
        <p:nvSpPr>
          <p:cNvPr id="123907" name="Rectangle 2"/>
          <p:cNvSpPr>
            <a:spLocks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EFA6E2ED-CB60-4C49-BE15-A9CE7C385CF5}" type="slidenum">
              <a:rPr lang="en-US" sz="1200"/>
              <a:pPr/>
              <a:t>104</a:t>
            </a:fld>
            <a:endParaRPr lang="en-US" sz="1200"/>
          </a:p>
        </p:txBody>
      </p:sp>
      <p:sp>
        <p:nvSpPr>
          <p:cNvPr id="125955" name="Rectangle 2"/>
          <p:cNvSpPr>
            <a:spLocks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
          <p:cNvSpPr>
            <a:spLocks noChangeArrowheads="1"/>
          </p:cNvSpPr>
          <p:nvPr/>
        </p:nvSpPr>
        <p:spPr bwMode="auto">
          <a:xfrm>
            <a:off x="6773863" y="6613525"/>
            <a:ext cx="2370137" cy="244475"/>
          </a:xfrm>
          <a:prstGeom prst="rect">
            <a:avLst/>
          </a:prstGeom>
          <a:noFill/>
          <a:ln w="9525">
            <a:noFill/>
            <a:miter lim="800000"/>
            <a:headEnd/>
            <a:tailEnd/>
          </a:ln>
          <a:effectLst/>
        </p:spPr>
        <p:txBody>
          <a:bodyPr lIns="92075" tIns="46038" rIns="92075" bIns="46038">
            <a:spAutoFit/>
          </a:bodyPr>
          <a:lstStyle/>
          <a:p>
            <a:pPr algn="r">
              <a:spcBef>
                <a:spcPct val="50000"/>
              </a:spcBef>
            </a:pPr>
            <a:r>
              <a:rPr lang="en-US" sz="1000">
                <a:solidFill>
                  <a:schemeClr val="tx2"/>
                </a:solidFill>
              </a:rPr>
              <a:t>Page </a:t>
            </a:r>
            <a:fld id="{73EA308C-50A1-6946-8D50-2B90C3755D6B}" type="slidenum">
              <a:rPr lang="en-US" sz="1000">
                <a:solidFill>
                  <a:schemeClr val="tx2"/>
                </a:solidFill>
              </a:rPr>
              <a:pPr algn="r">
                <a:spcBef>
                  <a:spcPct val="50000"/>
                </a:spcBef>
              </a:pPr>
              <a:t>‹#›</a:t>
            </a:fld>
            <a:r>
              <a:rPr lang="en-US" sz="1000">
                <a:solidFill>
                  <a:schemeClr val="tx2"/>
                </a:solidFill>
              </a:rPr>
              <a:t>     </a:t>
            </a:r>
          </a:p>
        </p:txBody>
      </p:sp>
      <p:sp>
        <p:nvSpPr>
          <p:cNvPr id="90114" name="Rectangle 2"/>
          <p:cNvSpPr>
            <a:spLocks noGrp="1" noChangeArrowheads="1"/>
          </p:cNvSpPr>
          <p:nvPr>
            <p:ph type="ctrTitle"/>
          </p:nvPr>
        </p:nvSpPr>
        <p:spPr>
          <a:xfrm>
            <a:off x="649288" y="388938"/>
            <a:ext cx="7772400" cy="1143000"/>
          </a:xfrm>
        </p:spPr>
        <p:txBody>
          <a:bodyPr/>
          <a:lstStyle>
            <a:lvl1pPr algn="ctr">
              <a:defRPr/>
            </a:lvl1pPr>
          </a:lstStyle>
          <a:p>
            <a:r>
              <a:rPr lang="en-US"/>
              <a:t>Click to edit Master title style</a:t>
            </a:r>
          </a:p>
        </p:txBody>
      </p:sp>
      <p:sp>
        <p:nvSpPr>
          <p:cNvPr id="90115" name="Rectangle 3"/>
          <p:cNvSpPr>
            <a:spLocks noGrp="1" noChangeArrowheads="1"/>
          </p:cNvSpPr>
          <p:nvPr>
            <p:ph type="subTitle" idx="1"/>
          </p:nvPr>
        </p:nvSpPr>
        <p:spPr>
          <a:xfrm>
            <a:off x="1547813" y="4443413"/>
            <a:ext cx="6400800" cy="1752600"/>
          </a:xfrm>
        </p:spPr>
        <p:txBody>
          <a:bodyPr/>
          <a:lstStyle>
            <a:lvl1pPr marL="0" indent="0" algn="ctr">
              <a:spcBef>
                <a:spcPct val="20000"/>
              </a:spcBef>
              <a:buFontTx/>
              <a:buNone/>
              <a:defRPr sz="2400">
                <a:effectLst/>
              </a:defRPr>
            </a:lvl1pPr>
          </a:lstStyle>
          <a:p>
            <a:r>
              <a:rPr lang="en-US"/>
              <a:t>Click to edit Master subtitle style</a:t>
            </a:r>
          </a:p>
        </p:txBody>
      </p:sp>
    </p:spTree>
    <p:extLst>
      <p:ext uri="{BB962C8B-B14F-4D97-AF65-F5344CB8AC3E}">
        <p14:creationId xmlns:p14="http://schemas.microsoft.com/office/powerpoint/2010/main" val="3986497149"/>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1795596"/>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0"/>
            <a:ext cx="21336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0"/>
            <a:ext cx="62484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7497953"/>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162800" cy="1295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600200"/>
            <a:ext cx="41910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1910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688456"/>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4820882"/>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01064190"/>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600200"/>
            <a:ext cx="4191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191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0969349"/>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96883526"/>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93238050"/>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988848"/>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6141337"/>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53730715"/>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457200" y="0"/>
            <a:ext cx="7162800" cy="12954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9091" name="Rectangle 3"/>
          <p:cNvSpPr>
            <a:spLocks noGrp="1" noChangeArrowheads="1"/>
          </p:cNvSpPr>
          <p:nvPr>
            <p:ph type="body" idx="1"/>
          </p:nvPr>
        </p:nvSpPr>
        <p:spPr bwMode="auto">
          <a:xfrm>
            <a:off x="304800" y="1600200"/>
            <a:ext cx="8534400" cy="4876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9092" name="Line 4"/>
          <p:cNvSpPr>
            <a:spLocks noChangeShapeType="1"/>
          </p:cNvSpPr>
          <p:nvPr/>
        </p:nvSpPr>
        <p:spPr bwMode="auto">
          <a:xfrm flipV="1">
            <a:off x="304800" y="1219200"/>
            <a:ext cx="7416800" cy="0"/>
          </a:xfrm>
          <a:prstGeom prst="line">
            <a:avLst/>
          </a:prstGeom>
          <a:noFill/>
          <a:ln w="38100">
            <a:solidFill>
              <a:srgbClr val="FFCC66"/>
            </a:solidFill>
            <a:round/>
            <a:headEnd type="none" w="sm" len="sm"/>
            <a:tailEnd type="none" w="sm" len="sm"/>
          </a:ln>
          <a:effectLst>
            <a:outerShdw blurRad="63500" dist="17961" dir="2700000" algn="ctr" rotWithShape="0">
              <a:srgbClr val="232323">
                <a:alpha val="74998"/>
              </a:srgbClr>
            </a:outerShdw>
          </a:effectLst>
        </p:spPr>
        <p:txBody>
          <a:bodyPr wrap="none" anchor="ctr"/>
          <a:lstStyle/>
          <a:p>
            <a:pPr>
              <a:defRPr/>
            </a:pPr>
            <a:endParaRPr lang="en-US">
              <a:ea typeface="+mn-ea"/>
              <a:cs typeface="+mn-cs"/>
            </a:endParaRPr>
          </a:p>
        </p:txBody>
      </p:sp>
      <p:sp>
        <p:nvSpPr>
          <p:cNvPr id="89093" name="Rectangle 5"/>
          <p:cNvSpPr>
            <a:spLocks noChangeArrowheads="1"/>
          </p:cNvSpPr>
          <p:nvPr/>
        </p:nvSpPr>
        <p:spPr bwMode="auto">
          <a:xfrm>
            <a:off x="6773863" y="6613525"/>
            <a:ext cx="2370137" cy="244475"/>
          </a:xfrm>
          <a:prstGeom prst="rect">
            <a:avLst/>
          </a:prstGeom>
          <a:noFill/>
          <a:ln w="9525">
            <a:noFill/>
            <a:miter lim="800000"/>
            <a:headEnd/>
            <a:tailEnd/>
          </a:ln>
          <a:effectLst/>
        </p:spPr>
        <p:txBody>
          <a:bodyPr lIns="92075" tIns="46038" rIns="92075" bIns="46038">
            <a:spAutoFit/>
          </a:bodyPr>
          <a:lstStyle/>
          <a:p>
            <a:pPr algn="r">
              <a:spcBef>
                <a:spcPct val="50000"/>
              </a:spcBef>
            </a:pPr>
            <a:r>
              <a:rPr lang="en-US" sz="1000">
                <a:solidFill>
                  <a:schemeClr val="tx2"/>
                </a:solidFill>
              </a:rPr>
              <a:t>Page </a:t>
            </a:r>
            <a:fld id="{6E849225-086E-AB43-8010-03F60B09A561}" type="slidenum">
              <a:rPr lang="en-US" sz="1000">
                <a:solidFill>
                  <a:schemeClr val="tx2"/>
                </a:solidFill>
              </a:rPr>
              <a:pPr algn="r">
                <a:spcBef>
                  <a:spcPct val="50000"/>
                </a:spcBef>
              </a:pPr>
              <a:t>‹#›</a:t>
            </a:fld>
            <a:r>
              <a:rPr lang="en-US" sz="1000">
                <a:solidFill>
                  <a:schemeClr val="tx2"/>
                </a:solidFill>
              </a:rPr>
              <a:t>    </a:t>
            </a:r>
          </a:p>
        </p:txBody>
      </p:sp>
      <p:pic>
        <p:nvPicPr>
          <p:cNvPr id="1030"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48588" y="182563"/>
            <a:ext cx="1185862"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676"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7" r:id="rId12"/>
  </p:sldLayoutIdLst>
  <p:transition xmlns:p14="http://schemas.microsoft.com/office/powerpoint/2010/main"/>
  <p:txStyles>
    <p:titleStyle>
      <a:lvl1pPr algn="l" rtl="0" eaLnBrk="0" fontAlgn="base" hangingPunct="0">
        <a:spcBef>
          <a:spcPct val="0"/>
        </a:spcBef>
        <a:spcAft>
          <a:spcPct val="0"/>
        </a:spcAft>
        <a:defRPr sz="3200" b="1" i="1">
          <a:solidFill>
            <a:schemeClr val="tx2"/>
          </a:solidFill>
          <a:effectLst>
            <a:outerShdw blurRad="38100" dist="38100" dir="2700000" algn="tl">
              <a:srgbClr val="000000"/>
            </a:outerShdw>
          </a:effectLst>
          <a:latin typeface="+mj-lt"/>
          <a:ea typeface="ヒラギノ角ゴ Pro W3" charset="0"/>
          <a:cs typeface="ヒラギノ角ゴ Pro W3" charset="0"/>
        </a:defRPr>
      </a:lvl1pPr>
      <a:lvl2pPr algn="l" rtl="0" eaLnBrk="0" fontAlgn="base" hangingPunct="0">
        <a:spcBef>
          <a:spcPct val="0"/>
        </a:spcBef>
        <a:spcAft>
          <a:spcPct val="0"/>
        </a:spcAft>
        <a:defRPr sz="3200" b="1" i="1">
          <a:solidFill>
            <a:schemeClr val="tx2"/>
          </a:solidFill>
          <a:effectLst>
            <a:outerShdw blurRad="38100" dist="38100" dir="2700000" algn="tl">
              <a:srgbClr val="000000"/>
            </a:outerShdw>
          </a:effectLst>
          <a:latin typeface="Arial" charset="0"/>
          <a:ea typeface="ヒラギノ角ゴ Pro W3" charset="0"/>
          <a:cs typeface="ヒラギノ角ゴ Pro W3" charset="0"/>
        </a:defRPr>
      </a:lvl2pPr>
      <a:lvl3pPr algn="l" rtl="0" eaLnBrk="0" fontAlgn="base" hangingPunct="0">
        <a:spcBef>
          <a:spcPct val="0"/>
        </a:spcBef>
        <a:spcAft>
          <a:spcPct val="0"/>
        </a:spcAft>
        <a:defRPr sz="3200" b="1" i="1">
          <a:solidFill>
            <a:schemeClr val="tx2"/>
          </a:solidFill>
          <a:effectLst>
            <a:outerShdw blurRad="38100" dist="38100" dir="2700000" algn="tl">
              <a:srgbClr val="000000"/>
            </a:outerShdw>
          </a:effectLst>
          <a:latin typeface="Arial" charset="0"/>
          <a:ea typeface="ヒラギノ角ゴ Pro W3" charset="0"/>
          <a:cs typeface="ヒラギノ角ゴ Pro W3" charset="0"/>
        </a:defRPr>
      </a:lvl3pPr>
      <a:lvl4pPr algn="l" rtl="0" eaLnBrk="0" fontAlgn="base" hangingPunct="0">
        <a:spcBef>
          <a:spcPct val="0"/>
        </a:spcBef>
        <a:spcAft>
          <a:spcPct val="0"/>
        </a:spcAft>
        <a:defRPr sz="3200" b="1" i="1">
          <a:solidFill>
            <a:schemeClr val="tx2"/>
          </a:solidFill>
          <a:effectLst>
            <a:outerShdw blurRad="38100" dist="38100" dir="2700000" algn="tl">
              <a:srgbClr val="000000"/>
            </a:outerShdw>
          </a:effectLst>
          <a:latin typeface="Arial" charset="0"/>
          <a:ea typeface="ヒラギノ角ゴ Pro W3" charset="0"/>
          <a:cs typeface="ヒラギノ角ゴ Pro W3" charset="0"/>
        </a:defRPr>
      </a:lvl4pPr>
      <a:lvl5pPr algn="l" rtl="0" eaLnBrk="0" fontAlgn="base" hangingPunct="0">
        <a:spcBef>
          <a:spcPct val="0"/>
        </a:spcBef>
        <a:spcAft>
          <a:spcPct val="0"/>
        </a:spcAft>
        <a:defRPr sz="3200" b="1" i="1">
          <a:solidFill>
            <a:schemeClr val="tx2"/>
          </a:solidFill>
          <a:effectLst>
            <a:outerShdw blurRad="38100" dist="38100" dir="2700000" algn="tl">
              <a:srgbClr val="000000"/>
            </a:outerShdw>
          </a:effectLst>
          <a:latin typeface="Arial" charset="0"/>
          <a:ea typeface="ヒラギノ角ゴ Pro W3" charset="0"/>
          <a:cs typeface="ヒラギノ角ゴ Pro W3" charset="0"/>
        </a:defRPr>
      </a:lvl5pPr>
      <a:lvl6pPr marL="457200" algn="l" rtl="0" eaLnBrk="0" fontAlgn="base" hangingPunct="0">
        <a:spcBef>
          <a:spcPct val="0"/>
        </a:spcBef>
        <a:spcAft>
          <a:spcPct val="0"/>
        </a:spcAft>
        <a:defRPr sz="3200" b="1" i="1">
          <a:solidFill>
            <a:schemeClr val="tx2"/>
          </a:solidFill>
          <a:effectLst>
            <a:outerShdw blurRad="38100" dist="38100" dir="2700000" algn="tl">
              <a:srgbClr val="000000"/>
            </a:outerShdw>
          </a:effectLst>
          <a:latin typeface="Arial" charset="0"/>
        </a:defRPr>
      </a:lvl6pPr>
      <a:lvl7pPr marL="914400" algn="l" rtl="0" eaLnBrk="0" fontAlgn="base" hangingPunct="0">
        <a:spcBef>
          <a:spcPct val="0"/>
        </a:spcBef>
        <a:spcAft>
          <a:spcPct val="0"/>
        </a:spcAft>
        <a:defRPr sz="3200" b="1" i="1">
          <a:solidFill>
            <a:schemeClr val="tx2"/>
          </a:solidFill>
          <a:effectLst>
            <a:outerShdw blurRad="38100" dist="38100" dir="2700000" algn="tl">
              <a:srgbClr val="000000"/>
            </a:outerShdw>
          </a:effectLst>
          <a:latin typeface="Arial" charset="0"/>
        </a:defRPr>
      </a:lvl7pPr>
      <a:lvl8pPr marL="1371600" algn="l" rtl="0" eaLnBrk="0" fontAlgn="base" hangingPunct="0">
        <a:spcBef>
          <a:spcPct val="0"/>
        </a:spcBef>
        <a:spcAft>
          <a:spcPct val="0"/>
        </a:spcAft>
        <a:defRPr sz="3200" b="1" i="1">
          <a:solidFill>
            <a:schemeClr val="tx2"/>
          </a:solidFill>
          <a:effectLst>
            <a:outerShdw blurRad="38100" dist="38100" dir="2700000" algn="tl">
              <a:srgbClr val="000000"/>
            </a:outerShdw>
          </a:effectLst>
          <a:latin typeface="Arial" charset="0"/>
        </a:defRPr>
      </a:lvl8pPr>
      <a:lvl9pPr marL="1828800" algn="l" rtl="0" eaLnBrk="0" fontAlgn="base" hangingPunct="0">
        <a:spcBef>
          <a:spcPct val="0"/>
        </a:spcBef>
        <a:spcAft>
          <a:spcPct val="0"/>
        </a:spcAft>
        <a:defRPr sz="3200" b="1" i="1">
          <a:solidFill>
            <a:schemeClr val="tx2"/>
          </a:solidFill>
          <a:effectLst>
            <a:outerShdw blurRad="38100" dist="38100" dir="2700000" algn="tl">
              <a:srgbClr val="000000"/>
            </a:outerShdw>
          </a:effectLst>
          <a:latin typeface="Arial" charset="0"/>
        </a:defRPr>
      </a:lvl9pPr>
    </p:titleStyle>
    <p:bodyStyle>
      <a:lvl1pPr marL="285750" indent="-285750" algn="l" rtl="0" eaLnBrk="0" fontAlgn="base" hangingPunct="0">
        <a:spcBef>
          <a:spcPct val="100000"/>
        </a:spcBef>
        <a:spcAft>
          <a:spcPct val="20000"/>
        </a:spcAft>
        <a:buClr>
          <a:schemeClr val="tx2"/>
        </a:buClr>
        <a:buSzPct val="100000"/>
        <a:buChar char="•"/>
        <a:defRPr sz="2800" b="1">
          <a:solidFill>
            <a:schemeClr val="tx2"/>
          </a:solidFill>
          <a:effectLst>
            <a:outerShdw blurRad="38100" dist="38100" dir="2700000" algn="tl">
              <a:srgbClr val="000000"/>
            </a:outerShdw>
          </a:effectLst>
          <a:latin typeface="+mn-lt"/>
          <a:ea typeface="ヒラギノ角ゴ Pro W3" charset="0"/>
          <a:cs typeface="ヒラギノ角ゴ Pro W3" charset="0"/>
        </a:defRPr>
      </a:lvl1pPr>
      <a:lvl2pPr marL="685800" indent="-228600" algn="l" rtl="0" eaLnBrk="0" fontAlgn="base" hangingPunct="0">
        <a:spcBef>
          <a:spcPct val="15000"/>
        </a:spcBef>
        <a:spcAft>
          <a:spcPct val="0"/>
        </a:spcAft>
        <a:buClr>
          <a:schemeClr val="tx2"/>
        </a:buClr>
        <a:buSzPct val="100000"/>
        <a:buChar char="–"/>
        <a:defRPr sz="2400" b="1">
          <a:solidFill>
            <a:schemeClr val="tx1"/>
          </a:solidFill>
          <a:effectLst>
            <a:outerShdw blurRad="38100" dist="38100" dir="2700000" algn="tl">
              <a:srgbClr val="000000"/>
            </a:outerShdw>
          </a:effectLst>
          <a:latin typeface="+mn-lt"/>
          <a:ea typeface="ヒラギノ角ゴ Pro W3" charset="-128"/>
          <a:cs typeface="ヒラギノ角ゴ Pro W3" charset="0"/>
        </a:defRPr>
      </a:lvl2pPr>
      <a:lvl3pPr marL="1143000" indent="-228600" algn="l" rtl="0" eaLnBrk="0" fontAlgn="base" hangingPunct="0">
        <a:spcBef>
          <a:spcPct val="15000"/>
        </a:spcBef>
        <a:spcAft>
          <a:spcPct val="0"/>
        </a:spcAft>
        <a:buClr>
          <a:schemeClr val="tx2"/>
        </a:buClr>
        <a:buSzPct val="100000"/>
        <a:buChar char="»"/>
        <a:defRPr sz="2400" b="1">
          <a:solidFill>
            <a:schemeClr val="tx1"/>
          </a:solidFill>
          <a:effectLst>
            <a:outerShdw blurRad="38100" dist="38100" dir="2700000" algn="tl">
              <a:srgbClr val="000000"/>
            </a:outerShdw>
          </a:effectLst>
          <a:latin typeface="+mn-lt"/>
          <a:ea typeface="ヒラギノ角ゴ Pro W3" charset="-128"/>
          <a:cs typeface="ヒラギノ角ゴ Pro W3" charset="0"/>
        </a:defRPr>
      </a:lvl3pPr>
      <a:lvl4pPr marL="1543050" indent="-171450" algn="l" rtl="0" eaLnBrk="0" fontAlgn="base" hangingPunct="0">
        <a:spcBef>
          <a:spcPct val="15000"/>
        </a:spcBef>
        <a:spcAft>
          <a:spcPct val="0"/>
        </a:spcAft>
        <a:buClr>
          <a:schemeClr val="tx2"/>
        </a:buClr>
        <a:buSzPct val="100000"/>
        <a:buChar char="»"/>
        <a:defRPr sz="2400" b="1">
          <a:solidFill>
            <a:schemeClr val="tx1"/>
          </a:solidFill>
          <a:effectLst>
            <a:outerShdw blurRad="38100" dist="38100" dir="2700000" algn="tl">
              <a:srgbClr val="000000"/>
            </a:outerShdw>
          </a:effectLst>
          <a:latin typeface="+mn-lt"/>
          <a:ea typeface="ヒラギノ角ゴ Pro W3" charset="-128"/>
          <a:cs typeface="ヒラギノ角ゴ Pro W3" charset="0"/>
        </a:defRPr>
      </a:lvl4pPr>
      <a:lvl5pPr marL="2000250" indent="-171450" algn="l" rtl="0" eaLnBrk="0" fontAlgn="base" hangingPunct="0">
        <a:spcBef>
          <a:spcPct val="45000"/>
        </a:spcBef>
        <a:spcAft>
          <a:spcPct val="0"/>
        </a:spcAft>
        <a:buChar char="»"/>
        <a:defRPr sz="2400">
          <a:solidFill>
            <a:schemeClr val="tx1"/>
          </a:solidFill>
          <a:effectLst>
            <a:outerShdw blurRad="38100" dist="38100" dir="2700000" algn="tl">
              <a:srgbClr val="000000"/>
            </a:outerShdw>
          </a:effectLst>
          <a:latin typeface="Helvetica" charset="0"/>
          <a:ea typeface="ヒラギノ角ゴ Pro W3" charset="-128"/>
          <a:cs typeface="ヒラギノ角ゴ Pro W3" charset="0"/>
        </a:defRPr>
      </a:lvl5pPr>
      <a:lvl6pPr marL="2457450" indent="-171450" algn="l" rtl="0" eaLnBrk="0" fontAlgn="base" hangingPunct="0">
        <a:spcBef>
          <a:spcPct val="45000"/>
        </a:spcBef>
        <a:spcAft>
          <a:spcPct val="0"/>
        </a:spcAft>
        <a:buChar char="»"/>
        <a:defRPr sz="2400">
          <a:solidFill>
            <a:schemeClr val="tx1"/>
          </a:solidFill>
          <a:effectLst>
            <a:outerShdw blurRad="38100" dist="38100" dir="2700000" algn="tl">
              <a:srgbClr val="000000"/>
            </a:outerShdw>
          </a:effectLst>
          <a:latin typeface="Helvetica" charset="0"/>
          <a:ea typeface="ヒラギノ角ゴ Pro W3" charset="-128"/>
        </a:defRPr>
      </a:lvl6pPr>
      <a:lvl7pPr marL="2914650" indent="-171450" algn="l" rtl="0" eaLnBrk="0" fontAlgn="base" hangingPunct="0">
        <a:spcBef>
          <a:spcPct val="45000"/>
        </a:spcBef>
        <a:spcAft>
          <a:spcPct val="0"/>
        </a:spcAft>
        <a:buChar char="»"/>
        <a:defRPr sz="2400">
          <a:solidFill>
            <a:schemeClr val="tx1"/>
          </a:solidFill>
          <a:effectLst>
            <a:outerShdw blurRad="38100" dist="38100" dir="2700000" algn="tl">
              <a:srgbClr val="000000"/>
            </a:outerShdw>
          </a:effectLst>
          <a:latin typeface="Helvetica" charset="0"/>
          <a:ea typeface="ヒラギノ角ゴ Pro W3" charset="-128"/>
        </a:defRPr>
      </a:lvl7pPr>
      <a:lvl8pPr marL="3371850" indent="-171450" algn="l" rtl="0" eaLnBrk="0" fontAlgn="base" hangingPunct="0">
        <a:spcBef>
          <a:spcPct val="45000"/>
        </a:spcBef>
        <a:spcAft>
          <a:spcPct val="0"/>
        </a:spcAft>
        <a:buChar char="»"/>
        <a:defRPr sz="2400">
          <a:solidFill>
            <a:schemeClr val="tx1"/>
          </a:solidFill>
          <a:effectLst>
            <a:outerShdw blurRad="38100" dist="38100" dir="2700000" algn="tl">
              <a:srgbClr val="000000"/>
            </a:outerShdw>
          </a:effectLst>
          <a:latin typeface="Helvetica" charset="0"/>
          <a:ea typeface="ヒラギノ角ゴ Pro W3" charset="-128"/>
        </a:defRPr>
      </a:lvl8pPr>
      <a:lvl9pPr marL="3829050" indent="-171450" algn="l" rtl="0" eaLnBrk="0" fontAlgn="base" hangingPunct="0">
        <a:spcBef>
          <a:spcPct val="45000"/>
        </a:spcBef>
        <a:spcAft>
          <a:spcPct val="0"/>
        </a:spcAft>
        <a:buChar char="»"/>
        <a:defRPr sz="2400">
          <a:solidFill>
            <a:schemeClr val="tx1"/>
          </a:solidFill>
          <a:effectLst>
            <a:outerShdw blurRad="38100" dist="38100" dir="2700000" algn="tl">
              <a:srgbClr val="000000"/>
            </a:outerShdw>
          </a:effectLst>
          <a:latin typeface="Helvetica" charset="0"/>
          <a:ea typeface="ヒラギノ角ゴ Pro W3"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 Id="rId3" Type="http://schemas.openxmlformats.org/officeDocument/2006/relationships/image" Target="../media/image8.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83.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84.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85.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0.xml"/><Relationship Id="rId3" Type="http://schemas.openxmlformats.org/officeDocument/2006/relationships/image" Target="../media/image86.jpeg"/></Relationships>
</file>

<file path=ppt/slides/_rels/slide106.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90.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90.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s>
</file>

<file path=ppt/slides/_rels/slide110.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jpeg"/><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11.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jpeg"/><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12.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jpeg"/><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13.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jpeg"/><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 Id="rId3" Type="http://schemas.openxmlformats.org/officeDocument/2006/relationships/image" Target="../media/image99.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 Id="rId3" Type="http://schemas.openxmlformats.org/officeDocument/2006/relationships/image" Target="../media/image100.jpeg"/></Relationships>
</file>

<file path=ppt/slides/_rels/slide11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01.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 Id="rId3" Type="http://schemas.openxmlformats.org/officeDocument/2006/relationships/image" Target="../media/image102.png"/></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13.xml"/><Relationship Id="rId5" Type="http://schemas.openxmlformats.org/officeDocument/2006/relationships/image" Target="../media/image103.png"/><Relationship Id="rId1" Type="http://schemas.microsoft.com/office/2007/relationships/media" Target="file://localhost/Users/max/WORK_FILES/UCSC/Courses%20and%20Curriculum/AY%2018/AY%2018%202004/Lectures/Lecture%2014/SL9.breakup.mov" TargetMode="External"/><Relationship Id="rId2" Type="http://schemas.openxmlformats.org/officeDocument/2006/relationships/video" Target="file://localhost/Users/max/WORK_FILES/UCSC/Courses%20and%20Curriculum/AY%2018/AY%2018%202004/Lectures/Lecture%2014/SL9.breakup.mov"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15.xml"/><Relationship Id="rId5" Type="http://schemas.openxmlformats.org/officeDocument/2006/relationships/image" Target="../media/image104.png"/><Relationship Id="rId6" Type="http://schemas.openxmlformats.org/officeDocument/2006/relationships/image" Target="../media/image105.png"/><Relationship Id="rId1" Type="http://schemas.microsoft.com/office/2007/relationships/media" Target="file://localhost/Users/max/WORK_FILES/UCSC/Courses%20and%20Curriculum/AY%2018/AY%2018%202004/Lectures/Lecture%2014/Galileo.SL9.mov" TargetMode="External"/><Relationship Id="rId2" Type="http://schemas.openxmlformats.org/officeDocument/2006/relationships/video" Target="file://localhost/Users/max/WORK_FILES/UCSC/Courses%20and%20Curriculum/AY%2018/AY%2018%202004/Lectures/Lecture%2014/Galileo.SL9.mov" TargetMode="Externa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 Id="rId3" Type="http://schemas.openxmlformats.org/officeDocument/2006/relationships/image" Target="../media/image106.png"/></Relationships>
</file>

<file path=ppt/slides/_rels/slide123.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image" Target="../media/image108.jpeg"/><Relationship Id="rId1" Type="http://schemas.openxmlformats.org/officeDocument/2006/relationships/slideLayout" Target="../slideLayouts/slideLayout2.xml"/><Relationship Id="rId2" Type="http://schemas.openxmlformats.org/officeDocument/2006/relationships/notesSlide" Target="../notesSlides/notesSlide11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 Id="rId3" Type="http://schemas.openxmlformats.org/officeDocument/2006/relationships/image" Target="../media/image109.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 Id="rId3" Type="http://schemas.openxmlformats.org/officeDocument/2006/relationships/image" Target="../media/image110.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 Id="rId3" Type="http://schemas.openxmlformats.org/officeDocument/2006/relationships/image" Target="../media/image111.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 Id="rId3" Type="http://schemas.openxmlformats.org/officeDocument/2006/relationships/image" Target="../media/image1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 Id="rId3" Type="http://schemas.openxmlformats.org/officeDocument/2006/relationships/image" Target="../media/image113.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 Id="rId3" Type="http://schemas.openxmlformats.org/officeDocument/2006/relationships/image" Target="../media/image114.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 Id="rId3" Type="http://schemas.openxmlformats.org/officeDocument/2006/relationships/image" Target="../media/image115.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3.xml"/><Relationship Id="rId5" Type="http://schemas.openxmlformats.org/officeDocument/2006/relationships/image" Target="../media/image11.png"/><Relationship Id="rId1" Type="http://schemas.microsoft.com/office/2007/relationships/media" Target="file://localhost/Users/max/WORK_FILES/UCSC/Courses%20and%20Curriculum/AY%2018/AY%2018%202007/Lectures/Lecture%2014/asteroid_2002ny40.mov" TargetMode="External"/><Relationship Id="rId2" Type="http://schemas.openxmlformats.org/officeDocument/2006/relationships/video" Target="file://localhost/Users/max/WORK_FILES/UCSC/Courses%20and%20Curriculum/AY%2018/AY%2018%202007/Lectures/Lecture%2014/asteroid_2002ny40.mov"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0.xml"/><Relationship Id="rId5" Type="http://schemas.openxmlformats.org/officeDocument/2006/relationships/image" Target="../media/image20.png"/><Relationship Id="rId1" Type="http://schemas.microsoft.com/office/2007/relationships/media" Target="file://localhost/Users/max/WORK_FILES/UCSC/Courses%20and%20Curriculum/AY%2018/AY%2018%202007/Lectures/Lecture%2014/neostorm.avi" TargetMode="External"/><Relationship Id="rId2" Type="http://schemas.openxmlformats.org/officeDocument/2006/relationships/video" Target="file://localhost/Users/max/WORK_FILES/UCSC/Courses%20and%20Curriculum/AY%2018/AY%2018%202007/Lectures/Lecture%2014/neostorm.avi"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2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2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3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3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3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4.jpeg"/></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0.jpeg"/></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45.jpeg"/></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2.png"/><Relationship Id="rId6" Type="http://schemas.openxmlformats.org/officeDocument/2006/relationships/image" Target="../media/image3.png"/><Relationship Id="rId1" Type="http://schemas.microsoft.com/office/2007/relationships/media" Target="file://localhost/Users/max/WORK_FILES/UCSC/Courses%20and%20Curriculum/AY%2018/AY%2018%202007/Lectures/Lecture%2014/Vesta.pyroxene.mpeg" TargetMode="External"/><Relationship Id="rId2" Type="http://schemas.openxmlformats.org/officeDocument/2006/relationships/video" Target="file://localhost/Users/max/WORK_FILES/UCSC/Courses%20and%20Curriculum/AY%2018/AY%2018%202007/Lectures/Lecture%2014/Vesta.pyroxene.mpeg"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jpe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55.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56.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57.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5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5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jpe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5.xml"/><Relationship Id="rId5" Type="http://schemas.openxmlformats.org/officeDocument/2006/relationships/image" Target="../media/image60.png"/><Relationship Id="rId1" Type="http://schemas.microsoft.com/office/2007/relationships/media" Target="file://localhost/Users/max/WORK_FILES/UCSC/Courses%20and%20Curriculum/AY%2018/AY%2018%202009/Lecture%20Drafts/Lecture%2015%20Meteorites%20and%20Cosmic%20Collisions/fireball.mov" TargetMode="External"/><Relationship Id="rId2" Type="http://schemas.openxmlformats.org/officeDocument/2006/relationships/video" Target="file://localhost/Users/max/WORK_FILES/UCSC/Courses%20and%20Curriculum/AY%2018/AY%2018%202009/Lecture%20Drafts/Lecture%2015%20Meteorites%20and%20Cosmic%20Collisions/fireball.mov"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www.scientificamerican.com/article.cfm?id=asteroid-meteorite-sudan-fireball" TargetMode="External"/><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72.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73.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74.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1" Type="http://schemas.openxmlformats.org/officeDocument/2006/relationships/slideLayout" Target="../slideLayouts/slideLayout1.xml"/><Relationship Id="rId2" Type="http://schemas.openxmlformats.org/officeDocument/2006/relationships/notesSlide" Target="../notesSlides/notesSlide6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66.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67.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68.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 Id="rId3" Type="http://schemas.openxmlformats.org/officeDocument/2006/relationships/image" Target="../media/image69.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70.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71.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72.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19.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73.jpeg"/></Relationships>
</file>

<file path=ppt/slides/_rels/slide88.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jpeg"/><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7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91.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5.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jpeg"/><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2.xml"/><Relationship Id="rId5" Type="http://schemas.openxmlformats.org/officeDocument/2006/relationships/image" Target="../media/image81.png"/><Relationship Id="rId1" Type="http://schemas.microsoft.com/office/2007/relationships/media" Target="file://localhost/Users/max/WORK_FILES/UCSC/Courses%20and%20Curriculum/AY%2018/AY%2018%202004/Lectures/Lecture%2014/moon.formation.1.mov" TargetMode="External"/><Relationship Id="rId2" Type="http://schemas.openxmlformats.org/officeDocument/2006/relationships/video" Target="file://localhost/Users/max/WORK_FILES/UCSC/Courses%20and%20Curriculum/AY%2018/AY%2018%202004/Lectures/Lecture%2014/moon.formation.1.mov"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82.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ctrTitle"/>
          </p:nvPr>
        </p:nvSpPr>
        <p:spPr>
          <a:xfrm>
            <a:off x="609600" y="457200"/>
            <a:ext cx="7772400" cy="1143000"/>
          </a:xfrm>
        </p:spPr>
        <p:txBody>
          <a:bodyPr/>
          <a:lstStyle/>
          <a:p>
            <a:r>
              <a:rPr lang="en-US" dirty="0">
                <a:latin typeface="Arial" charset="0"/>
              </a:rPr>
              <a:t>Lecture 15:</a:t>
            </a:r>
            <a:br>
              <a:rPr lang="en-US" dirty="0">
                <a:latin typeface="Arial" charset="0"/>
              </a:rPr>
            </a:br>
            <a:r>
              <a:rPr lang="en-US" dirty="0" smtClean="0">
                <a:latin typeface="Arial" charset="0"/>
              </a:rPr>
              <a:t>Small Solar System Bodies</a:t>
            </a:r>
            <a:endParaRPr lang="en-US" dirty="0">
              <a:latin typeface="Arial" charset="0"/>
            </a:endParaRPr>
          </a:p>
        </p:txBody>
      </p:sp>
      <p:sp>
        <p:nvSpPr>
          <p:cNvPr id="14339" name="Rectangle 3"/>
          <p:cNvSpPr>
            <a:spLocks noGrp="1" noChangeArrowheads="1"/>
          </p:cNvSpPr>
          <p:nvPr>
            <p:ph type="subTitle" idx="1"/>
          </p:nvPr>
        </p:nvSpPr>
        <p:spPr>
          <a:xfrm>
            <a:off x="1295400" y="4800600"/>
            <a:ext cx="6400800" cy="1752600"/>
          </a:xfrm>
        </p:spPr>
        <p:txBody>
          <a:bodyPr/>
          <a:lstStyle/>
          <a:p>
            <a:pPr>
              <a:spcBef>
                <a:spcPct val="25000"/>
              </a:spcBef>
            </a:pPr>
            <a:r>
              <a:rPr lang="en-US" dirty="0">
                <a:latin typeface="Arial" charset="0"/>
              </a:rPr>
              <a:t>Claire Max</a:t>
            </a:r>
          </a:p>
          <a:p>
            <a:pPr>
              <a:spcBef>
                <a:spcPct val="25000"/>
              </a:spcBef>
            </a:pPr>
            <a:r>
              <a:rPr lang="en-US" dirty="0" smtClean="0">
                <a:latin typeface="Arial" charset="0"/>
              </a:rPr>
              <a:t>May 27, 2014</a:t>
            </a:r>
            <a:endParaRPr lang="en-US" dirty="0">
              <a:latin typeface="Arial" charset="0"/>
            </a:endParaRPr>
          </a:p>
          <a:p>
            <a:pPr>
              <a:spcBef>
                <a:spcPct val="25000"/>
              </a:spcBef>
            </a:pPr>
            <a:r>
              <a:rPr lang="en-US" dirty="0" err="1">
                <a:latin typeface="Arial" charset="0"/>
              </a:rPr>
              <a:t>Astro</a:t>
            </a:r>
            <a:r>
              <a:rPr lang="en-US" dirty="0">
                <a:latin typeface="Arial" charset="0"/>
              </a:rPr>
              <a:t> 18: Planets and Planetary Systems</a:t>
            </a:r>
          </a:p>
          <a:p>
            <a:pPr>
              <a:spcBef>
                <a:spcPct val="25000"/>
              </a:spcBef>
            </a:pPr>
            <a:r>
              <a:rPr lang="en-US" dirty="0">
                <a:latin typeface="Arial" charset="0"/>
              </a:rPr>
              <a:t>UC Santa Cruz</a:t>
            </a:r>
          </a:p>
        </p:txBody>
      </p:sp>
      <p:pic>
        <p:nvPicPr>
          <p:cNvPr id="1434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590800"/>
            <a:ext cx="1981200"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charset="0"/>
                <a:ea typeface="ヒラギノ角ゴ Pro W3" charset="0"/>
                <a:cs typeface="ヒラギノ角ゴ Pro W3" charset="0"/>
              </a:rPr>
              <a:t> </a:t>
            </a:r>
            <a:r>
              <a:rPr lang="en-US" dirty="0" err="1" smtClean="0">
                <a:latin typeface="Arial" charset="0"/>
                <a:ea typeface="ヒラギノ角ゴ Pro W3" charset="0"/>
                <a:cs typeface="ヒラギノ角ゴ Pro W3" charset="0"/>
              </a:rPr>
              <a:t>Vesta</a:t>
            </a:r>
            <a:r>
              <a:rPr lang="en-US" dirty="0" smtClean="0">
                <a:latin typeface="Arial" charset="0"/>
                <a:ea typeface="ヒラギノ角ゴ Pro W3" charset="0"/>
                <a:cs typeface="ヒラギノ角ゴ Pro W3" charset="0"/>
              </a:rPr>
              <a:t> has differentiated interior</a:t>
            </a:r>
            <a:endParaRPr lang="en-US" dirty="0">
              <a:latin typeface="Arial" charset="0"/>
              <a:ea typeface="ヒラギノ角ゴ Pro W3" charset="0"/>
              <a:cs typeface="ヒラギノ角ゴ Pro W3" charset="0"/>
            </a:endParaRPr>
          </a:p>
        </p:txBody>
      </p:sp>
      <p:pic>
        <p:nvPicPr>
          <p:cNvPr id="7" name="Picture 6" descr="685735main_pia15678-43_full.jpg"/>
          <p:cNvPicPr>
            <a:picLocks noChangeAspect="1"/>
          </p:cNvPicPr>
          <p:nvPr/>
        </p:nvPicPr>
        <p:blipFill rotWithShape="1">
          <a:blip r:embed="rId2">
            <a:extLst>
              <a:ext uri="{28A0092B-C50C-407E-A947-70E740481C1C}">
                <a14:useLocalDpi xmlns:a14="http://schemas.microsoft.com/office/drawing/2010/main" val="0"/>
              </a:ext>
            </a:extLst>
          </a:blip>
          <a:srcRect l="17602" t="14691" r="17829" b="10371"/>
          <a:stretch/>
        </p:blipFill>
        <p:spPr>
          <a:xfrm>
            <a:off x="228600" y="1524000"/>
            <a:ext cx="4345742" cy="3784601"/>
          </a:xfrm>
          <a:prstGeom prst="rect">
            <a:avLst/>
          </a:prstGeom>
        </p:spPr>
      </p:pic>
      <p:pic>
        <p:nvPicPr>
          <p:cNvPr id="8" name="Picture 7" descr="Vesta-differentiate-400x3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2819400"/>
            <a:ext cx="3730388" cy="3124200"/>
          </a:xfrm>
          <a:prstGeom prst="rect">
            <a:avLst/>
          </a:prstGeom>
        </p:spPr>
      </p:pic>
    </p:spTree>
    <p:extLst>
      <p:ext uri="{BB962C8B-B14F-4D97-AF65-F5344CB8AC3E}">
        <p14:creationId xmlns:p14="http://schemas.microsoft.com/office/powerpoint/2010/main" val="39191781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r>
              <a:rPr lang="en-US">
                <a:latin typeface="Arial" charset="0"/>
              </a:rPr>
              <a:t>Theories suggest young outer solar system was very unstable place</a:t>
            </a:r>
          </a:p>
        </p:txBody>
      </p:sp>
      <p:sp>
        <p:nvSpPr>
          <p:cNvPr id="193539" name="Rectangle 3"/>
          <p:cNvSpPr>
            <a:spLocks noGrp="1" noChangeArrowheads="1"/>
          </p:cNvSpPr>
          <p:nvPr>
            <p:ph type="body" idx="1"/>
          </p:nvPr>
        </p:nvSpPr>
        <p:spPr/>
        <p:txBody>
          <a:bodyPr/>
          <a:lstStyle/>
          <a:p>
            <a:r>
              <a:rPr lang="en-US">
                <a:latin typeface="Arial" charset="0"/>
              </a:rPr>
              <a:t>Many tens of Uranus and Neptune-mass planets initially</a:t>
            </a:r>
          </a:p>
          <a:p>
            <a:r>
              <a:rPr lang="en-US">
                <a:latin typeface="Arial" charset="0"/>
              </a:rPr>
              <a:t>Unstable orbits: most of them were ejected from solar system</a:t>
            </a:r>
          </a:p>
          <a:p>
            <a:r>
              <a:rPr lang="en-US">
                <a:latin typeface="Arial" charset="0"/>
              </a:rPr>
              <a:t>Perhaps on the way out, one of them hit Uranus</a:t>
            </a:r>
          </a:p>
          <a:p>
            <a:endParaRPr lang="en-US">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r>
              <a:rPr lang="en-US">
                <a:latin typeface="Arial" charset="0"/>
              </a:rPr>
              <a:t>Venus rotates </a:t>
            </a:r>
            <a:r>
              <a:rPr lang="ja-JP" altLang="en-US">
                <a:latin typeface="Arial" charset="0"/>
              </a:rPr>
              <a:t>“</a:t>
            </a:r>
            <a:r>
              <a:rPr lang="en-US">
                <a:latin typeface="Arial" charset="0"/>
              </a:rPr>
              <a:t>backwards</a:t>
            </a:r>
            <a:r>
              <a:rPr lang="ja-JP" altLang="en-US">
                <a:latin typeface="Arial" charset="0"/>
              </a:rPr>
              <a:t>”</a:t>
            </a:r>
            <a:r>
              <a:rPr lang="en-US">
                <a:latin typeface="Arial" charset="0"/>
              </a:rPr>
              <a:t> compared with all other planets</a:t>
            </a:r>
          </a:p>
        </p:txBody>
      </p:sp>
      <p:sp>
        <p:nvSpPr>
          <p:cNvPr id="194563" name="Rectangle 3"/>
          <p:cNvSpPr>
            <a:spLocks noGrp="1" noChangeArrowheads="1"/>
          </p:cNvSpPr>
          <p:nvPr>
            <p:ph type="body" idx="1"/>
          </p:nvPr>
        </p:nvSpPr>
        <p:spPr>
          <a:xfrm>
            <a:off x="279400" y="5778500"/>
            <a:ext cx="8559800" cy="698500"/>
          </a:xfrm>
        </p:spPr>
        <p:txBody>
          <a:bodyPr/>
          <a:lstStyle/>
          <a:p>
            <a:pPr>
              <a:lnSpc>
                <a:spcPct val="90000"/>
              </a:lnSpc>
            </a:pPr>
            <a:r>
              <a:rPr lang="en-US" sz="2000">
                <a:latin typeface="Arial" charset="0"/>
              </a:rPr>
              <a:t>Did two roughly equal-mass bodies merge to form Venus?  Was early Venus hit by another planetary object?</a:t>
            </a:r>
          </a:p>
        </p:txBody>
      </p:sp>
      <p:pic>
        <p:nvPicPr>
          <p:cNvPr id="118788" name="Picture 4"/>
          <p:cNvPicPr>
            <a:picLocks noChangeAspect="1" noChangeArrowheads="1"/>
          </p:cNvPicPr>
          <p:nvPr/>
        </p:nvPicPr>
        <p:blipFill>
          <a:blip r:embed="rId3">
            <a:extLst>
              <a:ext uri="{28A0092B-C50C-407E-A947-70E740481C1C}">
                <a14:useLocalDpi xmlns:a14="http://schemas.microsoft.com/office/drawing/2010/main" val="0"/>
              </a:ext>
            </a:extLst>
          </a:blip>
          <a:srcRect l="13200" r="14400"/>
          <a:stretch>
            <a:fillRect/>
          </a:stretch>
        </p:blipFill>
        <p:spPr bwMode="auto">
          <a:xfrm>
            <a:off x="1930400" y="1331913"/>
            <a:ext cx="4746625"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r>
              <a:rPr lang="en-US">
                <a:latin typeface="Arial" charset="0"/>
              </a:rPr>
              <a:t>Removal of most of Mercury</a:t>
            </a:r>
            <a:r>
              <a:rPr lang="ja-JP" altLang="en-US">
                <a:latin typeface="Arial" charset="0"/>
              </a:rPr>
              <a:t>’</a:t>
            </a:r>
            <a:r>
              <a:rPr lang="en-US">
                <a:latin typeface="Arial" charset="0"/>
              </a:rPr>
              <a:t>s crust by collision</a:t>
            </a:r>
          </a:p>
        </p:txBody>
      </p:sp>
      <p:sp>
        <p:nvSpPr>
          <p:cNvPr id="195587" name="Rectangle 3"/>
          <p:cNvSpPr>
            <a:spLocks noGrp="1" noChangeArrowheads="1"/>
          </p:cNvSpPr>
          <p:nvPr>
            <p:ph type="body" idx="1"/>
          </p:nvPr>
        </p:nvSpPr>
        <p:spPr>
          <a:xfrm>
            <a:off x="292100" y="1435100"/>
            <a:ext cx="8534400" cy="4876800"/>
          </a:xfrm>
        </p:spPr>
        <p:txBody>
          <a:bodyPr/>
          <a:lstStyle/>
          <a:p>
            <a:r>
              <a:rPr lang="en-US">
                <a:latin typeface="Arial" charset="0"/>
              </a:rPr>
              <a:t>Theory developed to explain why Mercury has so little lithosphere compared with its core</a:t>
            </a:r>
          </a:p>
        </p:txBody>
      </p:sp>
      <p:pic>
        <p:nvPicPr>
          <p:cNvPr id="120836" name="Picture 4"/>
          <p:cNvPicPr>
            <a:picLocks noChangeAspect="1" noChangeArrowheads="1"/>
          </p:cNvPicPr>
          <p:nvPr/>
        </p:nvPicPr>
        <p:blipFill>
          <a:blip r:embed="rId3">
            <a:extLst>
              <a:ext uri="{28A0092B-C50C-407E-A947-70E740481C1C}">
                <a14:useLocalDpi xmlns:a14="http://schemas.microsoft.com/office/drawing/2010/main" val="0"/>
              </a:ext>
            </a:extLst>
          </a:blip>
          <a:srcRect l="3600" t="3600" r="6000"/>
          <a:stretch>
            <a:fillRect/>
          </a:stretch>
        </p:blipFill>
        <p:spPr bwMode="auto">
          <a:xfrm>
            <a:off x="1416050" y="2601913"/>
            <a:ext cx="5861050" cy="416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6032500" y="304800"/>
            <a:ext cx="2603500" cy="1295400"/>
          </a:xfrm>
        </p:spPr>
        <p:txBody>
          <a:bodyPr/>
          <a:lstStyle/>
          <a:p>
            <a:r>
              <a:rPr lang="en-US">
                <a:latin typeface="Arial" charset="0"/>
              </a:rPr>
              <a:t>The Moon</a:t>
            </a:r>
          </a:p>
        </p:txBody>
      </p:sp>
      <p:sp>
        <p:nvSpPr>
          <p:cNvPr id="197635" name="Rectangle 3"/>
          <p:cNvSpPr>
            <a:spLocks noGrp="1" noChangeArrowheads="1"/>
          </p:cNvSpPr>
          <p:nvPr>
            <p:ph type="body" idx="1"/>
          </p:nvPr>
        </p:nvSpPr>
        <p:spPr/>
        <p:txBody>
          <a:bodyPr/>
          <a:lstStyle/>
          <a:p>
            <a:pPr>
              <a:defRPr/>
            </a:pPr>
            <a:endParaRPr lang="en-US">
              <a:ea typeface="+mn-ea"/>
              <a:cs typeface="+mn-cs"/>
            </a:endParaRPr>
          </a:p>
        </p:txBody>
      </p:sp>
      <p:pic>
        <p:nvPicPr>
          <p:cNvPr id="1228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5425" y="165100"/>
            <a:ext cx="4297363"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r>
              <a:rPr lang="ja-JP" altLang="en-US">
                <a:latin typeface="Arial" charset="0"/>
              </a:rPr>
              <a:t>“</a:t>
            </a:r>
            <a:r>
              <a:rPr lang="en-US">
                <a:latin typeface="Arial" charset="0"/>
              </a:rPr>
              <a:t>Late Heavy Bombardment</a:t>
            </a:r>
            <a:r>
              <a:rPr lang="ja-JP" altLang="en-US">
                <a:latin typeface="Arial" charset="0"/>
              </a:rPr>
              <a:t>”</a:t>
            </a:r>
            <a:r>
              <a:rPr lang="en-US">
                <a:latin typeface="Arial" charset="0"/>
              </a:rPr>
              <a:t> of Moon</a:t>
            </a:r>
          </a:p>
        </p:txBody>
      </p:sp>
      <p:sp>
        <p:nvSpPr>
          <p:cNvPr id="198659" name="Rectangle 3"/>
          <p:cNvSpPr>
            <a:spLocks noGrp="1" noChangeArrowheads="1"/>
          </p:cNvSpPr>
          <p:nvPr>
            <p:ph type="body" idx="1"/>
          </p:nvPr>
        </p:nvSpPr>
        <p:spPr/>
        <p:txBody>
          <a:bodyPr/>
          <a:lstStyle/>
          <a:p>
            <a:r>
              <a:rPr lang="en-US">
                <a:latin typeface="Arial" charset="0"/>
              </a:rPr>
              <a:t>Evidence from Moon suggests impact rate was 1000 times higher 4 billion years ago than 3.8 billion years ago</a:t>
            </a:r>
          </a:p>
          <a:p>
            <a:r>
              <a:rPr lang="en-US">
                <a:latin typeface="Arial" charset="0"/>
              </a:rPr>
              <a:t>Heavy bombardment of Moon slowed down about 3.8 billion years ago</a:t>
            </a:r>
          </a:p>
          <a:p>
            <a:r>
              <a:rPr lang="en-US">
                <a:latin typeface="Arial" charset="0"/>
              </a:rPr>
              <a:t>Similar evidence from Mercury, Mars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457200" y="0"/>
            <a:ext cx="7620000" cy="1295400"/>
          </a:xfrm>
        </p:spPr>
        <p:txBody>
          <a:bodyPr/>
          <a:lstStyle/>
          <a:p>
            <a:r>
              <a:rPr lang="en-US">
                <a:latin typeface="Arial" charset="0"/>
              </a:rPr>
              <a:t>Evolution of the Moon</a:t>
            </a:r>
            <a:r>
              <a:rPr lang="ja-JP" altLang="en-US">
                <a:latin typeface="Arial" charset="0"/>
              </a:rPr>
              <a:t>’</a:t>
            </a:r>
            <a:r>
              <a:rPr lang="en-US">
                <a:latin typeface="Arial" charset="0"/>
              </a:rPr>
              <a:t>s Appearance</a:t>
            </a:r>
          </a:p>
        </p:txBody>
      </p:sp>
      <p:pic>
        <p:nvPicPr>
          <p:cNvPr id="126979" name="Picture 3" descr="moon-surf-evol"/>
          <p:cNvPicPr>
            <a:picLocks noChangeAspect="1" noChangeArrowheads="1"/>
          </p:cNvPicPr>
          <p:nvPr/>
        </p:nvPicPr>
        <p:blipFill>
          <a:blip r:embed="rId3">
            <a:extLst>
              <a:ext uri="{28A0092B-C50C-407E-A947-70E740481C1C}">
                <a14:useLocalDpi xmlns:a14="http://schemas.microsoft.com/office/drawing/2010/main" val="0"/>
              </a:ext>
            </a:extLst>
          </a:blip>
          <a:srcRect t="30000" b="30000"/>
          <a:stretch>
            <a:fillRect/>
          </a:stretch>
        </p:blipFill>
        <p:spPr bwMode="auto">
          <a:xfrm>
            <a:off x="457200" y="2819400"/>
            <a:ext cx="792480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Text Box 4"/>
          <p:cNvSpPr txBox="1">
            <a:spLocks noChangeArrowheads="1"/>
          </p:cNvSpPr>
          <p:nvPr/>
        </p:nvSpPr>
        <p:spPr bwMode="auto">
          <a:xfrm>
            <a:off x="381000" y="1447800"/>
            <a:ext cx="78867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r>
              <a:rPr lang="en-US" b="1">
                <a:latin typeface="Helvetica" charset="0"/>
              </a:rPr>
              <a:t>"Mare" are huge lava flows that came from fissures in Moon</a:t>
            </a:r>
            <a:r>
              <a:rPr lang="ja-JP" altLang="en-US" b="1">
                <a:latin typeface="Helvetica" charset="0"/>
              </a:rPr>
              <a:t>’</a:t>
            </a:r>
            <a:r>
              <a:rPr lang="en-US" b="1">
                <a:latin typeface="Helvetica" charset="0"/>
              </a:rPr>
              <a:t>s crust 3.2-3.9 billion years ago. There are similar flows on Earth (Siberia, India). </a:t>
            </a:r>
          </a:p>
        </p:txBody>
      </p:sp>
      <p:sp>
        <p:nvSpPr>
          <p:cNvPr id="126981" name="Text Box 5"/>
          <p:cNvSpPr txBox="1">
            <a:spLocks noChangeArrowheads="1"/>
          </p:cNvSpPr>
          <p:nvPr/>
        </p:nvSpPr>
        <p:spPr bwMode="auto">
          <a:xfrm>
            <a:off x="381000" y="5305425"/>
            <a:ext cx="8305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r>
              <a:rPr lang="en-US" b="1">
                <a:latin typeface="Helvetica" charset="0"/>
              </a:rPr>
              <a:t>Even during heavy bombardment, a major impact only occurred every few thousand years. Now they only occur over tens or hundreds of millions of years (so the lunar surface hasn</a:t>
            </a:r>
            <a:r>
              <a:rPr lang="ja-JP" altLang="en-US" b="1">
                <a:latin typeface="Helvetica" charset="0"/>
              </a:rPr>
              <a:t>’</a:t>
            </a:r>
            <a:r>
              <a:rPr lang="en-US" b="1">
                <a:latin typeface="Helvetica" charset="0"/>
              </a:rPr>
              <a:t>t changed too much).</a:t>
            </a:r>
          </a:p>
        </p:txBody>
      </p:sp>
    </p:spTree>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r>
              <a:rPr lang="en-US">
                <a:latin typeface="Arial" charset="0"/>
              </a:rPr>
              <a:t>Basins on Mercury, Moon, Mars</a:t>
            </a:r>
          </a:p>
        </p:txBody>
      </p:sp>
      <p:sp>
        <p:nvSpPr>
          <p:cNvPr id="200707" name="Rectangle 3"/>
          <p:cNvSpPr>
            <a:spLocks noGrp="1" noChangeArrowheads="1"/>
          </p:cNvSpPr>
          <p:nvPr>
            <p:ph type="body" idx="1"/>
          </p:nvPr>
        </p:nvSpPr>
        <p:spPr/>
        <p:txBody>
          <a:bodyPr/>
          <a:lstStyle/>
          <a:p>
            <a:pPr>
              <a:defRPr/>
            </a:pPr>
            <a:endParaRPr lang="en-US">
              <a:ea typeface="+mn-ea"/>
              <a:cs typeface="+mn-cs"/>
            </a:endParaRPr>
          </a:p>
        </p:txBody>
      </p:sp>
      <p:pic>
        <p:nvPicPr>
          <p:cNvPr id="129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736725"/>
            <a:ext cx="384175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7138" y="1573213"/>
            <a:ext cx="4513262" cy="505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1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5300" y="1490663"/>
            <a:ext cx="4772025"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007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007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r>
              <a:rPr lang="en-US">
                <a:latin typeface="Arial" charset="0"/>
              </a:rPr>
              <a:t>How general was the "late heavy bombardment" ?</a:t>
            </a:r>
          </a:p>
        </p:txBody>
      </p:sp>
      <p:sp>
        <p:nvSpPr>
          <p:cNvPr id="201731" name="Rectangle 3"/>
          <p:cNvSpPr>
            <a:spLocks noGrp="1" noChangeArrowheads="1"/>
          </p:cNvSpPr>
          <p:nvPr>
            <p:ph type="body" idx="1"/>
          </p:nvPr>
        </p:nvSpPr>
        <p:spPr>
          <a:xfrm>
            <a:off x="4965700" y="1638300"/>
            <a:ext cx="3937000" cy="4876800"/>
          </a:xfrm>
        </p:spPr>
        <p:txBody>
          <a:bodyPr/>
          <a:lstStyle/>
          <a:p>
            <a:r>
              <a:rPr lang="en-US">
                <a:latin typeface="Arial" charset="0"/>
              </a:rPr>
              <a:t>If Moon, Mars, Mercury all were hit, probably the Earth was too </a:t>
            </a:r>
          </a:p>
          <a:p>
            <a:r>
              <a:rPr lang="en-US">
                <a:latin typeface="Arial" charset="0"/>
              </a:rPr>
              <a:t>Was it the </a:t>
            </a:r>
            <a:r>
              <a:rPr lang="ja-JP" altLang="en-US">
                <a:latin typeface="Arial" charset="0"/>
              </a:rPr>
              <a:t>“</a:t>
            </a:r>
            <a:r>
              <a:rPr lang="en-US">
                <a:latin typeface="Arial" charset="0"/>
              </a:rPr>
              <a:t>last gasp</a:t>
            </a:r>
            <a:r>
              <a:rPr lang="ja-JP" altLang="en-US">
                <a:latin typeface="Arial" charset="0"/>
              </a:rPr>
              <a:t>”</a:t>
            </a:r>
            <a:r>
              <a:rPr lang="en-US">
                <a:latin typeface="Arial" charset="0"/>
              </a:rPr>
              <a:t> of planetary accretion?  Or a real spike in impact rate?</a:t>
            </a:r>
          </a:p>
        </p:txBody>
      </p:sp>
      <p:pic>
        <p:nvPicPr>
          <p:cNvPr id="131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163" y="1495425"/>
            <a:ext cx="4459287" cy="513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r>
              <a:rPr lang="en-US">
                <a:latin typeface="Arial" charset="0"/>
                <a:ea typeface="ヒラギノ角ゴ Pro W3" charset="0"/>
                <a:cs typeface="ヒラギノ角ゴ Pro W3" charset="0"/>
              </a:rPr>
              <a:t>How general was the "late heavy bombardment" ?</a:t>
            </a:r>
          </a:p>
        </p:txBody>
      </p:sp>
      <p:sp>
        <p:nvSpPr>
          <p:cNvPr id="201731" name="Rectangle 3"/>
          <p:cNvSpPr>
            <a:spLocks noGrp="1" noChangeArrowheads="1"/>
          </p:cNvSpPr>
          <p:nvPr>
            <p:ph type="body" idx="1"/>
          </p:nvPr>
        </p:nvSpPr>
        <p:spPr>
          <a:xfrm>
            <a:off x="4965700" y="1638300"/>
            <a:ext cx="3937000" cy="4876800"/>
          </a:xfrm>
        </p:spPr>
        <p:txBody>
          <a:bodyPr/>
          <a:lstStyle/>
          <a:p>
            <a:r>
              <a:rPr lang="en-US">
                <a:latin typeface="Arial" charset="0"/>
                <a:ea typeface="ヒラギノ角ゴ Pro W3" charset="0"/>
                <a:cs typeface="ヒラギノ角ゴ Pro W3" charset="0"/>
              </a:rPr>
              <a:t>If Moon, Mars, Mercury all were hit, probably the Earth was too </a:t>
            </a:r>
          </a:p>
          <a:p>
            <a:r>
              <a:rPr lang="en-US">
                <a:latin typeface="Arial" charset="0"/>
                <a:ea typeface="ヒラギノ角ゴ Pro W3" charset="0"/>
                <a:cs typeface="ヒラギノ角ゴ Pro W3" charset="0"/>
              </a:rPr>
              <a:t>Was it the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last gasp</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of planetary accretion?  Or a real spike in impact rate?</a:t>
            </a:r>
          </a:p>
        </p:txBody>
      </p:sp>
      <p:pic>
        <p:nvPicPr>
          <p:cNvPr id="132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163" y="1495425"/>
            <a:ext cx="4459287" cy="513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99144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lstStyle/>
          <a:p>
            <a:r>
              <a:rPr lang="en-US">
                <a:latin typeface="Arial" charset="0"/>
              </a:rPr>
              <a:t>One theory: a real spike in impacts</a:t>
            </a:r>
          </a:p>
        </p:txBody>
      </p:sp>
      <p:sp>
        <p:nvSpPr>
          <p:cNvPr id="202755" name="Rectangle 3"/>
          <p:cNvSpPr>
            <a:spLocks noGrp="1" noChangeArrowheads="1"/>
          </p:cNvSpPr>
          <p:nvPr>
            <p:ph type="body" idx="1"/>
          </p:nvPr>
        </p:nvSpPr>
        <p:spPr>
          <a:xfrm>
            <a:off x="304800" y="1447800"/>
            <a:ext cx="8534400" cy="4876800"/>
          </a:xfrm>
        </p:spPr>
        <p:txBody>
          <a:bodyPr/>
          <a:lstStyle/>
          <a:p>
            <a:pPr>
              <a:lnSpc>
                <a:spcPct val="90000"/>
              </a:lnSpc>
            </a:pPr>
            <a:r>
              <a:rPr lang="en-US" sz="2000">
                <a:latin typeface="Arial" charset="0"/>
              </a:rPr>
              <a:t>Initially Solar System had large population of icy objects beyond Saturn</a:t>
            </a:r>
          </a:p>
          <a:p>
            <a:pPr>
              <a:lnSpc>
                <a:spcPct val="90000"/>
              </a:lnSpc>
            </a:pPr>
            <a:r>
              <a:rPr lang="en-US" sz="2000">
                <a:latin typeface="Arial" charset="0"/>
              </a:rPr>
              <a:t>In stable orbits around Sun for several hundred million years until Neptune and Uranus began to form</a:t>
            </a:r>
          </a:p>
          <a:p>
            <a:pPr>
              <a:lnSpc>
                <a:spcPct val="90000"/>
              </a:lnSpc>
            </a:pPr>
            <a:r>
              <a:rPr lang="en-US" sz="2000">
                <a:latin typeface="Arial" charset="0"/>
              </a:rPr>
              <a:t>As these planets grew, their gravitational attraction began to scatter the remaining planetesimals into the inner Solar System</a:t>
            </a:r>
          </a:p>
          <a:p>
            <a:pPr>
              <a:lnSpc>
                <a:spcPct val="90000"/>
              </a:lnSpc>
            </a:pPr>
            <a:r>
              <a:rPr lang="en-US" sz="2000">
                <a:latin typeface="Arial" charset="0"/>
              </a:rPr>
              <a:t>A small fraction crashed into the Moon and rocky planets, making immense craters</a:t>
            </a:r>
          </a:p>
          <a:p>
            <a:pPr>
              <a:lnSpc>
                <a:spcPct val="90000"/>
              </a:lnSpc>
            </a:pPr>
            <a:r>
              <a:rPr lang="en-US" sz="2000">
                <a:latin typeface="Arial" charset="0"/>
              </a:rPr>
              <a:t>Calculations suggest that the bombardment would have lasted less than 100 million years</a:t>
            </a:r>
          </a:p>
          <a:p>
            <a:pPr>
              <a:lnSpc>
                <a:spcPct val="90000"/>
              </a:lnSpc>
            </a:pPr>
            <a:r>
              <a:rPr lang="en-US" sz="2000">
                <a:latin typeface="Arial" charset="0"/>
              </a:rPr>
              <a:t>Consistent with ages of craters and impact basins in Lunar highlands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r>
              <a:rPr lang="en-US">
                <a:latin typeface="Arial" charset="0"/>
                <a:ea typeface="ヒラギノ角ゴ Pro W3" charset="0"/>
                <a:cs typeface="ヒラギノ角ゴ Pro W3" charset="0"/>
              </a:rPr>
              <a:t>The asteroid belt: actual positions</a:t>
            </a:r>
          </a:p>
        </p:txBody>
      </p:sp>
      <p:pic>
        <p:nvPicPr>
          <p:cNvPr id="4915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676400"/>
            <a:ext cx="47625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28600" y="1600200"/>
            <a:ext cx="3733800" cy="2769989"/>
          </a:xfrm>
          <a:prstGeom prst="rect">
            <a:avLst/>
          </a:prstGeom>
          <a:noFill/>
        </p:spPr>
        <p:txBody>
          <a:bodyPr wrap="square" rtlCol="0">
            <a:spAutoFit/>
          </a:bodyPr>
          <a:lstStyle/>
          <a:p>
            <a:pPr marL="342900" indent="-342900">
              <a:spcAft>
                <a:spcPts val="1200"/>
              </a:spcAft>
              <a:buFont typeface="Arial"/>
              <a:buChar char="•"/>
            </a:pPr>
            <a:r>
              <a:rPr lang="en-US" sz="2200" b="1" dirty="0">
                <a:solidFill>
                  <a:schemeClr val="tx2"/>
                </a:solidFill>
                <a:effectLst>
                  <a:outerShdw blurRad="38100" dist="38100" dir="2700000" algn="tl">
                    <a:srgbClr val="000000"/>
                  </a:outerShdw>
                </a:effectLst>
                <a:latin typeface="Arial" charset="0"/>
              </a:rPr>
              <a:t>Between </a:t>
            </a:r>
            <a:r>
              <a:rPr lang="en-US" sz="2200" b="1" dirty="0">
                <a:solidFill>
                  <a:schemeClr val="tx2"/>
                </a:solidFill>
                <a:effectLst>
                  <a:outerShdw blurRad="38100" dist="38100" dir="2700000" algn="tl">
                    <a:srgbClr val="000000"/>
                  </a:outerShdw>
                </a:effectLst>
                <a:latin typeface="Arial" charset="0"/>
              </a:rPr>
              <a:t>Mars </a:t>
            </a:r>
            <a:r>
              <a:rPr lang="en-US" sz="2200" b="1" dirty="0">
                <a:solidFill>
                  <a:schemeClr val="tx2"/>
                </a:solidFill>
                <a:effectLst>
                  <a:outerShdw blurRad="38100" dist="38100" dir="2700000" algn="tl">
                    <a:srgbClr val="000000"/>
                  </a:outerShdw>
                </a:effectLst>
                <a:latin typeface="Arial" charset="0"/>
              </a:rPr>
              <a:t>and</a:t>
            </a:r>
            <a:r>
              <a:rPr lang="en-US" sz="2200" b="1" dirty="0">
                <a:solidFill>
                  <a:schemeClr val="tx2"/>
                </a:solidFill>
                <a:effectLst>
                  <a:outerShdw blurRad="38100" dist="38100" dir="2700000" algn="tl">
                    <a:srgbClr val="000000"/>
                  </a:outerShdw>
                </a:effectLst>
                <a:latin typeface="Arial" charset="0"/>
              </a:rPr>
              <a:t> </a:t>
            </a:r>
            <a:r>
              <a:rPr lang="en-US" sz="2200" b="1" dirty="0" smtClean="0">
                <a:solidFill>
                  <a:schemeClr val="tx2"/>
                </a:solidFill>
                <a:effectLst>
                  <a:outerShdw blurRad="38100" dist="38100" dir="2700000" algn="tl">
                    <a:srgbClr val="000000"/>
                  </a:outerShdw>
                </a:effectLst>
                <a:latin typeface="Arial" charset="0"/>
              </a:rPr>
              <a:t>Jupiter orbits</a:t>
            </a:r>
            <a:endParaRPr lang="en-US" sz="2200" b="1" dirty="0">
              <a:solidFill>
                <a:schemeClr val="tx2"/>
              </a:solidFill>
              <a:effectLst>
                <a:outerShdw blurRad="38100" dist="38100" dir="2700000" algn="tl">
                  <a:srgbClr val="000000"/>
                </a:outerShdw>
              </a:effectLst>
              <a:latin typeface="Arial" charset="0"/>
            </a:endParaRPr>
          </a:p>
          <a:p>
            <a:pPr marL="342900" indent="-342900">
              <a:spcAft>
                <a:spcPts val="1200"/>
              </a:spcAft>
              <a:buFont typeface="Arial"/>
              <a:buChar char="•"/>
            </a:pPr>
            <a:r>
              <a:rPr lang="ja-JP" altLang="en-US" sz="2200" b="1" dirty="0">
                <a:solidFill>
                  <a:schemeClr val="tx2"/>
                </a:solidFill>
                <a:effectLst>
                  <a:outerShdw blurRad="38100" dist="38100" dir="2700000" algn="tl">
                    <a:srgbClr val="000000"/>
                  </a:outerShdw>
                </a:effectLst>
                <a:latin typeface="Arial" charset="0"/>
              </a:rPr>
              <a:t>“</a:t>
            </a:r>
            <a:r>
              <a:rPr lang="en-US" sz="2200" b="1" dirty="0">
                <a:solidFill>
                  <a:schemeClr val="tx2"/>
                </a:solidFill>
                <a:effectLst>
                  <a:outerShdw blurRad="38100" dist="38100" dir="2700000" algn="tl">
                    <a:srgbClr val="000000"/>
                  </a:outerShdw>
                </a:effectLst>
                <a:latin typeface="Arial" charset="0"/>
              </a:rPr>
              <a:t>Should</a:t>
            </a:r>
            <a:r>
              <a:rPr lang="ja-JP" altLang="en-US" sz="2200" b="1" dirty="0">
                <a:solidFill>
                  <a:schemeClr val="tx2"/>
                </a:solidFill>
                <a:effectLst>
                  <a:outerShdw blurRad="38100" dist="38100" dir="2700000" algn="tl">
                    <a:srgbClr val="000000"/>
                  </a:outerShdw>
                </a:effectLst>
                <a:latin typeface="Arial" charset="0"/>
              </a:rPr>
              <a:t>”</a:t>
            </a:r>
            <a:r>
              <a:rPr lang="en-US" sz="2200" b="1" dirty="0">
                <a:solidFill>
                  <a:schemeClr val="tx2"/>
                </a:solidFill>
                <a:effectLst>
                  <a:outerShdw blurRad="38100" dist="38100" dir="2700000" algn="tl">
                    <a:srgbClr val="000000"/>
                  </a:outerShdw>
                </a:effectLst>
                <a:latin typeface="Arial" charset="0"/>
              </a:rPr>
              <a:t> be a planet there</a:t>
            </a:r>
          </a:p>
          <a:p>
            <a:pPr marL="342900" indent="-342900">
              <a:spcAft>
                <a:spcPts val="1200"/>
              </a:spcAft>
              <a:buFont typeface="Arial"/>
              <a:buChar char="•"/>
            </a:pPr>
            <a:r>
              <a:rPr lang="en-US" sz="2200" b="1" dirty="0" smtClean="0">
                <a:solidFill>
                  <a:schemeClr val="tx2"/>
                </a:solidFill>
                <a:effectLst>
                  <a:outerShdw blurRad="38100" dist="38100" dir="2700000" algn="tl">
                    <a:srgbClr val="000000"/>
                  </a:outerShdw>
                </a:effectLst>
                <a:latin typeface="Arial" charset="0"/>
              </a:rPr>
              <a:t>Jupiter</a:t>
            </a:r>
            <a:r>
              <a:rPr lang="ja-JP" altLang="en-US" sz="2200" b="1" dirty="0" smtClean="0">
                <a:solidFill>
                  <a:schemeClr val="tx2"/>
                </a:solidFill>
                <a:effectLst>
                  <a:outerShdw blurRad="38100" dist="38100" dir="2700000" algn="tl">
                    <a:srgbClr val="000000"/>
                  </a:outerShdw>
                </a:effectLst>
                <a:latin typeface="Arial" charset="0"/>
              </a:rPr>
              <a:t>’</a:t>
            </a:r>
            <a:r>
              <a:rPr lang="en-US" sz="2200" b="1" dirty="0" smtClean="0">
                <a:solidFill>
                  <a:schemeClr val="tx2"/>
                </a:solidFill>
                <a:effectLst>
                  <a:outerShdw blurRad="38100" dist="38100" dir="2700000" algn="tl">
                    <a:srgbClr val="000000"/>
                  </a:outerShdw>
                </a:effectLst>
                <a:latin typeface="Arial" charset="0"/>
              </a:rPr>
              <a:t>s gravity </a:t>
            </a:r>
            <a:r>
              <a:rPr lang="en-US" sz="2200" b="1" dirty="0">
                <a:solidFill>
                  <a:schemeClr val="tx2"/>
                </a:solidFill>
                <a:effectLst>
                  <a:outerShdw blurRad="38100" dist="38100" dir="2700000" algn="tl">
                    <a:srgbClr val="000000"/>
                  </a:outerShdw>
                </a:effectLst>
                <a:latin typeface="Arial" charset="0"/>
              </a:rPr>
              <a:t>perturbations probably prevented </a:t>
            </a:r>
            <a:r>
              <a:rPr lang="en-US" sz="2200" b="1" dirty="0" smtClean="0">
                <a:solidFill>
                  <a:schemeClr val="tx2"/>
                </a:solidFill>
                <a:effectLst>
                  <a:outerShdw blurRad="38100" dist="38100" dir="2700000" algn="tl">
                    <a:srgbClr val="000000"/>
                  </a:outerShdw>
                </a:effectLst>
                <a:latin typeface="Arial" charset="0"/>
              </a:rPr>
              <a:t>coalescence</a:t>
            </a:r>
            <a:endParaRPr lang="en-US" sz="2200" b="1" dirty="0">
              <a:solidFill>
                <a:schemeClr val="tx2"/>
              </a:solidFill>
              <a:effectLst>
                <a:outerShdw blurRad="38100" dist="38100" dir="2700000" algn="tl">
                  <a:srgbClr val="000000"/>
                </a:outerShdw>
              </a:effectLst>
              <a:latin typeface="Arial" charset="0"/>
            </a:endParaRPr>
          </a:p>
        </p:txBody>
      </p:sp>
      <p:grpSp>
        <p:nvGrpSpPr>
          <p:cNvPr id="5" name="Group 4"/>
          <p:cNvGrpSpPr/>
          <p:nvPr/>
        </p:nvGrpSpPr>
        <p:grpSpPr>
          <a:xfrm>
            <a:off x="152400" y="1917242"/>
            <a:ext cx="8554481" cy="3838954"/>
            <a:chOff x="152400" y="1917242"/>
            <a:chExt cx="8554481" cy="3838954"/>
          </a:xfrm>
        </p:grpSpPr>
        <p:sp>
          <p:nvSpPr>
            <p:cNvPr id="10" name="TextBox 9"/>
            <p:cNvSpPr txBox="1"/>
            <p:nvPr/>
          </p:nvSpPr>
          <p:spPr>
            <a:xfrm>
              <a:off x="152400" y="4648200"/>
              <a:ext cx="3733800" cy="1107996"/>
            </a:xfrm>
            <a:prstGeom prst="rect">
              <a:avLst/>
            </a:prstGeom>
            <a:noFill/>
          </p:spPr>
          <p:txBody>
            <a:bodyPr wrap="square" rtlCol="0">
              <a:spAutoFit/>
            </a:bodyPr>
            <a:lstStyle/>
            <a:p>
              <a:pPr marL="342900" indent="-342900">
                <a:spcAft>
                  <a:spcPts val="1200"/>
                </a:spcAft>
                <a:buFont typeface="Arial"/>
                <a:buChar char="•"/>
              </a:pPr>
              <a:r>
                <a:rPr lang="en-US" sz="2200" b="1" dirty="0" smtClean="0">
                  <a:solidFill>
                    <a:schemeClr val="tx2"/>
                  </a:solidFill>
                  <a:effectLst>
                    <a:outerShdw blurRad="38100" dist="38100" dir="2700000" algn="tl">
                      <a:srgbClr val="000000"/>
                    </a:outerShdw>
                  </a:effectLst>
                  <a:latin typeface="Arial" charset="0"/>
                </a:rPr>
                <a:t>Also “Trojan Asteroids” 60 </a:t>
              </a:r>
              <a:r>
                <a:rPr lang="en-US" sz="2200" b="1" dirty="0" err="1" smtClean="0">
                  <a:solidFill>
                    <a:schemeClr val="tx2"/>
                  </a:solidFill>
                  <a:effectLst>
                    <a:outerShdw blurRad="38100" dist="38100" dir="2700000" algn="tl">
                      <a:srgbClr val="000000"/>
                    </a:outerShdw>
                  </a:effectLst>
                  <a:latin typeface="Arial" charset="0"/>
                </a:rPr>
                <a:t>deg</a:t>
              </a:r>
              <a:r>
                <a:rPr lang="en-US" sz="2200" b="1" dirty="0" smtClean="0">
                  <a:solidFill>
                    <a:schemeClr val="tx2"/>
                  </a:solidFill>
                  <a:effectLst>
                    <a:outerShdw blurRad="38100" dist="38100" dir="2700000" algn="tl">
                      <a:srgbClr val="000000"/>
                    </a:outerShdw>
                  </a:effectLst>
                  <a:latin typeface="Arial" charset="0"/>
                </a:rPr>
                <a:t> ahead of and behind Jupiter </a:t>
              </a:r>
              <a:endParaRPr lang="en-US" sz="2200" b="1" dirty="0">
                <a:solidFill>
                  <a:schemeClr val="tx2"/>
                </a:solidFill>
                <a:effectLst>
                  <a:outerShdw blurRad="38100" dist="38100" dir="2700000" algn="tl">
                    <a:srgbClr val="000000"/>
                  </a:outerShdw>
                </a:effectLst>
                <a:latin typeface="Arial" charset="0"/>
              </a:endParaRPr>
            </a:p>
          </p:txBody>
        </p:sp>
        <p:grpSp>
          <p:nvGrpSpPr>
            <p:cNvPr id="4" name="Group 3"/>
            <p:cNvGrpSpPr/>
            <p:nvPr/>
          </p:nvGrpSpPr>
          <p:grpSpPr>
            <a:xfrm>
              <a:off x="4038600" y="1917242"/>
              <a:ext cx="4668281" cy="3581858"/>
              <a:chOff x="4038600" y="1917242"/>
              <a:chExt cx="4668281" cy="3581858"/>
            </a:xfrm>
          </p:grpSpPr>
          <p:sp>
            <p:nvSpPr>
              <p:cNvPr id="14" name="Oval 5"/>
              <p:cNvSpPr>
                <a:spLocks noChangeArrowheads="1"/>
              </p:cNvSpPr>
              <p:nvPr/>
            </p:nvSpPr>
            <p:spPr bwMode="auto">
              <a:xfrm>
                <a:off x="4038600" y="3276600"/>
                <a:ext cx="1079500" cy="2222500"/>
              </a:xfrm>
              <a:prstGeom prst="ellipse">
                <a:avLst/>
              </a:prstGeom>
              <a:noFill/>
              <a:ln w="19050">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 name="Oval 8"/>
              <p:cNvSpPr>
                <a:spLocks noChangeArrowheads="1"/>
              </p:cNvSpPr>
              <p:nvPr/>
            </p:nvSpPr>
            <p:spPr bwMode="auto">
              <a:xfrm rot="1527485">
                <a:off x="6282768" y="1917242"/>
                <a:ext cx="2424113" cy="1062037"/>
              </a:xfrm>
              <a:prstGeom prst="ellipse">
                <a:avLst/>
              </a:prstGeom>
              <a:noFill/>
              <a:ln w="19050">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Tree>
    <p:extLst>
      <p:ext uri="{BB962C8B-B14F-4D97-AF65-F5344CB8AC3E}">
        <p14:creationId xmlns:p14="http://schemas.microsoft.com/office/powerpoint/2010/main" val="136701682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lstStyle/>
          <a:p>
            <a:r>
              <a:rPr lang="en-US">
                <a:latin typeface="Arial" charset="0"/>
              </a:rPr>
              <a:t>Earth experienced major collisions as well</a:t>
            </a:r>
          </a:p>
        </p:txBody>
      </p:sp>
      <p:sp>
        <p:nvSpPr>
          <p:cNvPr id="204803" name="Rectangle 3"/>
          <p:cNvSpPr>
            <a:spLocks noGrp="1" noChangeArrowheads="1"/>
          </p:cNvSpPr>
          <p:nvPr>
            <p:ph type="body" idx="1"/>
          </p:nvPr>
        </p:nvSpPr>
        <p:spPr>
          <a:xfrm>
            <a:off x="622300" y="1612900"/>
            <a:ext cx="8521700" cy="1016000"/>
          </a:xfrm>
        </p:spPr>
        <p:txBody>
          <a:bodyPr/>
          <a:lstStyle/>
          <a:p>
            <a:pPr>
              <a:lnSpc>
                <a:spcPct val="90000"/>
              </a:lnSpc>
            </a:pPr>
            <a:r>
              <a:rPr lang="en-US" sz="2000">
                <a:latin typeface="Arial" charset="0"/>
              </a:rPr>
              <a:t>But most craters got eroded away, subducted, or drowned</a:t>
            </a:r>
          </a:p>
          <a:p>
            <a:pPr>
              <a:lnSpc>
                <a:spcPct val="90000"/>
              </a:lnSpc>
            </a:pPr>
            <a:r>
              <a:rPr lang="en-US" sz="2000">
                <a:latin typeface="Arial" charset="0"/>
              </a:rPr>
              <a:t>A tour of craters on Earth:</a:t>
            </a:r>
          </a:p>
          <a:p>
            <a:pPr>
              <a:lnSpc>
                <a:spcPct val="90000"/>
              </a:lnSpc>
            </a:pPr>
            <a:endParaRPr lang="en-US" sz="2000">
              <a:latin typeface="Arial" charset="0"/>
            </a:endParaRPr>
          </a:p>
          <a:p>
            <a:pPr>
              <a:lnSpc>
                <a:spcPct val="90000"/>
              </a:lnSpc>
            </a:pPr>
            <a:endParaRPr lang="en-US" sz="2000">
              <a:latin typeface="Arial" charset="0"/>
            </a:endParaRPr>
          </a:p>
          <a:p>
            <a:pPr>
              <a:lnSpc>
                <a:spcPct val="90000"/>
              </a:lnSpc>
            </a:pPr>
            <a:endParaRPr lang="en-US" sz="2000">
              <a:latin typeface="Arial" charset="0"/>
            </a:endParaRPr>
          </a:p>
          <a:p>
            <a:pPr>
              <a:lnSpc>
                <a:spcPct val="90000"/>
              </a:lnSpc>
            </a:pPr>
            <a:endParaRPr lang="en-US" sz="2000">
              <a:latin typeface="Arial" charset="0"/>
            </a:endParaRPr>
          </a:p>
          <a:p>
            <a:pPr>
              <a:lnSpc>
                <a:spcPct val="90000"/>
              </a:lnSpc>
            </a:pPr>
            <a:endParaRPr lang="en-US" sz="2000">
              <a:latin typeface="Arial" charset="0"/>
            </a:endParaRPr>
          </a:p>
          <a:p>
            <a:pPr>
              <a:lnSpc>
                <a:spcPct val="90000"/>
              </a:lnSpc>
              <a:buFontTx/>
              <a:buNone/>
            </a:pPr>
            <a:r>
              <a:rPr lang="en-US" sz="2000">
                <a:latin typeface="Arial" charset="0"/>
              </a:rPr>
              <a:t>Algeria				Chad (Africa) from airplane</a:t>
            </a:r>
          </a:p>
        </p:txBody>
      </p:sp>
      <p:pic>
        <p:nvPicPr>
          <p:cNvPr id="135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124200"/>
            <a:ext cx="40640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895600"/>
            <a:ext cx="331628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p:txBody>
          <a:bodyPr/>
          <a:lstStyle/>
          <a:p>
            <a:r>
              <a:rPr lang="en-US">
                <a:latin typeface="Arial" charset="0"/>
              </a:rPr>
              <a:t>Earth</a:t>
            </a:r>
            <a:r>
              <a:rPr lang="ja-JP" altLang="en-US">
                <a:latin typeface="Arial" charset="0"/>
              </a:rPr>
              <a:t>’</a:t>
            </a:r>
            <a:r>
              <a:rPr lang="en-US">
                <a:latin typeface="Arial" charset="0"/>
              </a:rPr>
              <a:t>s craters</a:t>
            </a:r>
          </a:p>
        </p:txBody>
      </p:sp>
      <p:sp>
        <p:nvSpPr>
          <p:cNvPr id="205827" name="Rectangle 3"/>
          <p:cNvSpPr>
            <a:spLocks noGrp="1" noChangeArrowheads="1"/>
          </p:cNvSpPr>
          <p:nvPr>
            <p:ph type="body" idx="1"/>
          </p:nvPr>
        </p:nvSpPr>
        <p:spPr>
          <a:xfrm>
            <a:off x="165100" y="6070600"/>
            <a:ext cx="8674100" cy="609600"/>
          </a:xfrm>
        </p:spPr>
        <p:txBody>
          <a:bodyPr/>
          <a:lstStyle/>
          <a:p>
            <a:pPr>
              <a:buFontTx/>
              <a:buNone/>
            </a:pPr>
            <a:r>
              <a:rPr lang="en-US">
                <a:latin typeface="Arial" charset="0"/>
              </a:rPr>
              <a:t>Clearwater, Canada		Henbury, Australia</a:t>
            </a:r>
          </a:p>
        </p:txBody>
      </p:sp>
      <p:pic>
        <p:nvPicPr>
          <p:cNvPr id="137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 y="1735138"/>
            <a:ext cx="3586163"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6213" y="2197100"/>
            <a:ext cx="5081587"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p:txBody>
          <a:bodyPr/>
          <a:lstStyle/>
          <a:p>
            <a:r>
              <a:rPr lang="en-US">
                <a:latin typeface="Arial" charset="0"/>
              </a:rPr>
              <a:t>Earth</a:t>
            </a:r>
            <a:r>
              <a:rPr lang="ja-JP" altLang="en-US">
                <a:latin typeface="Arial" charset="0"/>
              </a:rPr>
              <a:t>’</a:t>
            </a:r>
            <a:r>
              <a:rPr lang="en-US">
                <a:latin typeface="Arial" charset="0"/>
              </a:rPr>
              <a:t>s craters, continued</a:t>
            </a:r>
          </a:p>
        </p:txBody>
      </p:sp>
      <p:sp>
        <p:nvSpPr>
          <p:cNvPr id="206851" name="Rectangle 3"/>
          <p:cNvSpPr>
            <a:spLocks noGrp="1" noChangeArrowheads="1"/>
          </p:cNvSpPr>
          <p:nvPr>
            <p:ph type="body" idx="1"/>
          </p:nvPr>
        </p:nvSpPr>
        <p:spPr>
          <a:xfrm>
            <a:off x="317500" y="5626100"/>
            <a:ext cx="8521700" cy="850900"/>
          </a:xfrm>
        </p:spPr>
        <p:txBody>
          <a:bodyPr/>
          <a:lstStyle/>
          <a:p>
            <a:pPr>
              <a:buFontTx/>
              <a:buNone/>
            </a:pPr>
            <a:r>
              <a:rPr lang="en-US">
                <a:latin typeface="Arial" charset="0"/>
              </a:rPr>
              <a:t>New Quebec, Canada</a:t>
            </a:r>
          </a:p>
        </p:txBody>
      </p:sp>
      <p:pic>
        <p:nvPicPr>
          <p:cNvPr id="139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3" y="2592388"/>
            <a:ext cx="4251325" cy="279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663" y="1693863"/>
            <a:ext cx="4662487"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4" name="Text Box 6"/>
          <p:cNvSpPr txBox="1">
            <a:spLocks noChangeArrowheads="1"/>
          </p:cNvSpPr>
          <p:nvPr/>
        </p:nvSpPr>
        <p:spPr bwMode="auto">
          <a:xfrm>
            <a:off x="4860925" y="4548188"/>
            <a:ext cx="3917950" cy="519112"/>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r>
              <a:rPr lang="en-US" sz="2800" b="1">
                <a:solidFill>
                  <a:schemeClr val="tx2"/>
                </a:solidFill>
                <a:effectLst>
                  <a:outerShdw blurRad="38100" dist="38100" dir="2700000" algn="tl">
                    <a:srgbClr val="000000"/>
                  </a:outerShdw>
                </a:effectLst>
                <a:latin typeface="Arial" charset="0"/>
              </a:rPr>
              <a:t>Tswaing, South Africa</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p:txBody>
          <a:bodyPr/>
          <a:lstStyle/>
          <a:p>
            <a:r>
              <a:rPr lang="en-US">
                <a:latin typeface="Arial" charset="0"/>
              </a:rPr>
              <a:t>Arizona</a:t>
            </a:r>
            <a:r>
              <a:rPr lang="ja-JP" altLang="en-US">
                <a:latin typeface="Arial" charset="0"/>
              </a:rPr>
              <a:t>’</a:t>
            </a:r>
            <a:r>
              <a:rPr lang="en-US">
                <a:latin typeface="Arial" charset="0"/>
              </a:rPr>
              <a:t>s Meteor Crater, the most famous example</a:t>
            </a:r>
          </a:p>
        </p:txBody>
      </p:sp>
      <p:sp>
        <p:nvSpPr>
          <p:cNvPr id="207875" name="Rectangle 3"/>
          <p:cNvSpPr>
            <a:spLocks noGrp="1" noChangeArrowheads="1"/>
          </p:cNvSpPr>
          <p:nvPr>
            <p:ph type="body" idx="1"/>
          </p:nvPr>
        </p:nvSpPr>
        <p:spPr>
          <a:xfrm>
            <a:off x="266700" y="5651500"/>
            <a:ext cx="8572500" cy="825500"/>
          </a:xfrm>
        </p:spPr>
        <p:txBody>
          <a:bodyPr/>
          <a:lstStyle/>
          <a:p>
            <a:pPr>
              <a:defRPr/>
            </a:pPr>
            <a:endParaRPr lang="en-US">
              <a:ea typeface="+mn-ea"/>
              <a:cs typeface="+mn-cs"/>
            </a:endParaRPr>
          </a:p>
        </p:txBody>
      </p:sp>
      <p:pic>
        <p:nvPicPr>
          <p:cNvPr id="141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 y="1719263"/>
            <a:ext cx="4411663"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77" name="Picture 5"/>
          <p:cNvPicPr>
            <a:picLocks noChangeAspect="1" noChangeArrowheads="1"/>
          </p:cNvPicPr>
          <p:nvPr/>
        </p:nvPicPr>
        <p:blipFill>
          <a:blip r:embed="rId4">
            <a:extLst>
              <a:ext uri="{28A0092B-C50C-407E-A947-70E740481C1C}">
                <a14:useLocalDpi xmlns:a14="http://schemas.microsoft.com/office/drawing/2010/main" val="0"/>
              </a:ext>
            </a:extLst>
          </a:blip>
          <a:srcRect l="2400" r="4800" b="6825"/>
          <a:stretch>
            <a:fillRect/>
          </a:stretch>
        </p:blipFill>
        <p:spPr bwMode="auto">
          <a:xfrm>
            <a:off x="3752850" y="2711450"/>
            <a:ext cx="5210175"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078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r>
              <a:rPr lang="en-US">
                <a:latin typeface="Arial" charset="0"/>
              </a:rPr>
              <a:t>Giant impact 64 million years ago: best idea for dinosaur extinction</a:t>
            </a:r>
          </a:p>
        </p:txBody>
      </p:sp>
      <p:sp>
        <p:nvSpPr>
          <p:cNvPr id="208899" name="Rectangle 3"/>
          <p:cNvSpPr>
            <a:spLocks noGrp="1" noChangeArrowheads="1"/>
          </p:cNvSpPr>
          <p:nvPr>
            <p:ph type="body" idx="1"/>
          </p:nvPr>
        </p:nvSpPr>
        <p:spPr>
          <a:xfrm>
            <a:off x="5232400" y="1574800"/>
            <a:ext cx="3708400" cy="5029200"/>
          </a:xfrm>
        </p:spPr>
        <p:txBody>
          <a:bodyPr/>
          <a:lstStyle/>
          <a:p>
            <a:pPr>
              <a:lnSpc>
                <a:spcPct val="90000"/>
              </a:lnSpc>
            </a:pPr>
            <a:r>
              <a:rPr lang="en-US">
                <a:latin typeface="Arial" charset="0"/>
              </a:rPr>
              <a:t>Chicxulub crater north of Yucatan peninsula, Mexico</a:t>
            </a:r>
          </a:p>
          <a:p>
            <a:pPr>
              <a:lnSpc>
                <a:spcPct val="90000"/>
              </a:lnSpc>
            </a:pPr>
            <a:r>
              <a:rPr lang="en-US">
                <a:latin typeface="Arial" charset="0"/>
              </a:rPr>
              <a:t>180 km wide</a:t>
            </a:r>
          </a:p>
          <a:p>
            <a:pPr>
              <a:lnSpc>
                <a:spcPct val="90000"/>
              </a:lnSpc>
            </a:pPr>
            <a:r>
              <a:rPr lang="en-US">
                <a:latin typeface="Arial" charset="0"/>
              </a:rPr>
              <a:t>Dated to same period as extinctions at Cretacious-Tertiary boundary</a:t>
            </a:r>
          </a:p>
        </p:txBody>
      </p:sp>
      <p:pic>
        <p:nvPicPr>
          <p:cNvPr id="143364" name="Picture 4"/>
          <p:cNvPicPr>
            <a:picLocks noChangeAspect="1" noChangeArrowheads="1"/>
          </p:cNvPicPr>
          <p:nvPr/>
        </p:nvPicPr>
        <p:blipFill>
          <a:blip r:embed="rId3">
            <a:extLst>
              <a:ext uri="{28A0092B-C50C-407E-A947-70E740481C1C}">
                <a14:useLocalDpi xmlns:a14="http://schemas.microsoft.com/office/drawing/2010/main" val="0"/>
              </a:ext>
            </a:extLst>
          </a:blip>
          <a:srcRect l="1805" t="3281" r="2707" b="5740"/>
          <a:stretch>
            <a:fillRect/>
          </a:stretch>
        </p:blipFill>
        <p:spPr bwMode="auto">
          <a:xfrm>
            <a:off x="300038" y="1508125"/>
            <a:ext cx="4838700"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r>
              <a:rPr lang="en-US">
                <a:latin typeface="Arial" charset="0"/>
              </a:rPr>
              <a:t>Corroborating evidence: Iridium layer</a:t>
            </a:r>
          </a:p>
        </p:txBody>
      </p:sp>
      <p:sp>
        <p:nvSpPr>
          <p:cNvPr id="209923" name="Rectangle 3"/>
          <p:cNvSpPr>
            <a:spLocks noGrp="1" noChangeArrowheads="1"/>
          </p:cNvSpPr>
          <p:nvPr>
            <p:ph type="body" idx="1"/>
          </p:nvPr>
        </p:nvSpPr>
        <p:spPr>
          <a:xfrm>
            <a:off x="5219700" y="1447800"/>
            <a:ext cx="3771900" cy="5067300"/>
          </a:xfrm>
        </p:spPr>
        <p:txBody>
          <a:bodyPr/>
          <a:lstStyle/>
          <a:p>
            <a:r>
              <a:rPr lang="en-US" sz="2000">
                <a:latin typeface="Arial" charset="0"/>
              </a:rPr>
              <a:t>Layer of enhanced abundance of Iridium found worldwide</a:t>
            </a:r>
          </a:p>
          <a:p>
            <a:r>
              <a:rPr lang="en-US" sz="2000">
                <a:latin typeface="Arial" charset="0"/>
              </a:rPr>
              <a:t>Dated to same time as dinosaur impact</a:t>
            </a:r>
          </a:p>
          <a:p>
            <a:r>
              <a:rPr lang="en-US" sz="2000">
                <a:latin typeface="Arial" charset="0"/>
              </a:rPr>
              <a:t>Asteroids contain high concentration of Iridium, relative to Earth</a:t>
            </a:r>
          </a:p>
          <a:p>
            <a:r>
              <a:rPr lang="en-US" sz="2000">
                <a:latin typeface="Arial" charset="0"/>
              </a:rPr>
              <a:t>Ash on top of Iridium (huge fires)</a:t>
            </a:r>
          </a:p>
        </p:txBody>
      </p:sp>
      <p:pic>
        <p:nvPicPr>
          <p:cNvPr id="145412" name="Picture 4"/>
          <p:cNvPicPr>
            <a:picLocks noChangeAspect="1" noChangeArrowheads="1"/>
          </p:cNvPicPr>
          <p:nvPr/>
        </p:nvPicPr>
        <p:blipFill>
          <a:blip r:embed="rId3">
            <a:extLst>
              <a:ext uri="{28A0092B-C50C-407E-A947-70E740481C1C}">
                <a14:useLocalDpi xmlns:a14="http://schemas.microsoft.com/office/drawing/2010/main" val="0"/>
              </a:ext>
            </a:extLst>
          </a:blip>
          <a:srcRect l="3407" t="4921" r="3407" b="8200"/>
          <a:stretch>
            <a:fillRect/>
          </a:stretch>
        </p:blipFill>
        <p:spPr bwMode="auto">
          <a:xfrm>
            <a:off x="179388" y="1751013"/>
            <a:ext cx="4935537" cy="3187700"/>
          </a:xfrm>
          <a:prstGeom prst="rect">
            <a:avLst/>
          </a:prstGeom>
          <a:noFill/>
          <a:ln w="38100">
            <a:solidFill>
              <a:srgbClr val="020253"/>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7162800" cy="1295400"/>
          </a:xfrm>
        </p:spPr>
        <p:txBody>
          <a:bodyPr/>
          <a:lstStyle/>
          <a:p>
            <a:r>
              <a:rPr lang="en-US">
                <a:latin typeface="Arial" charset="0"/>
                <a:ea typeface="ヒラギノ角ゴ Pro W3" charset="0"/>
                <a:cs typeface="ヒラギノ角ゴ Pro W3" charset="0"/>
              </a:rPr>
              <a:t>Impact energies are very large!</a:t>
            </a:r>
          </a:p>
        </p:txBody>
      </p:sp>
      <p:sp>
        <p:nvSpPr>
          <p:cNvPr id="3" name="Content Placeholder 2"/>
          <p:cNvSpPr>
            <a:spLocks noGrp="1"/>
          </p:cNvSpPr>
          <p:nvPr>
            <p:ph idx="1"/>
          </p:nvPr>
        </p:nvSpPr>
        <p:spPr>
          <a:xfrm>
            <a:off x="152400" y="1371600"/>
            <a:ext cx="8839200" cy="4953000"/>
          </a:xfrm>
          <a:solidFill>
            <a:schemeClr val="tx1"/>
          </a:solidFill>
        </p:spPr>
        <p:txBody>
          <a:bodyPr/>
          <a:lstStyle/>
          <a:p>
            <a:pPr>
              <a:defRPr/>
            </a:pPr>
            <a:endParaRPr lang="en-US" dirty="0"/>
          </a:p>
        </p:txBody>
      </p:sp>
      <p:graphicFrame>
        <p:nvGraphicFramePr>
          <p:cNvPr id="151554" name="Object 2"/>
          <p:cNvGraphicFramePr>
            <a:graphicFrameLocks noChangeAspect="1"/>
          </p:cNvGraphicFramePr>
          <p:nvPr/>
        </p:nvGraphicFramePr>
        <p:xfrm>
          <a:off x="152400" y="1428750"/>
          <a:ext cx="8807450" cy="4676775"/>
        </p:xfrm>
        <a:graphic>
          <a:graphicData uri="http://schemas.openxmlformats.org/presentationml/2006/ole">
            <mc:AlternateContent xmlns:mc="http://schemas.openxmlformats.org/markup-compatibility/2006">
              <mc:Choice xmlns:v="urn:schemas-microsoft-com:vml" Requires="v">
                <p:oleObj spid="_x0000_s338945" name="Equation" r:id="rId3" imgW="5715000" imgH="3035300" progId="Equation.DSMT4">
                  <p:embed/>
                </p:oleObj>
              </mc:Choice>
              <mc:Fallback>
                <p:oleObj name="Equation" r:id="rId3" imgW="5715000" imgH="30353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428750"/>
                        <a:ext cx="8807450" cy="4676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5" name="TextBox 4"/>
          <p:cNvSpPr txBox="1"/>
          <p:nvPr/>
        </p:nvSpPr>
        <p:spPr>
          <a:xfrm>
            <a:off x="2438400" y="6400800"/>
            <a:ext cx="3541713" cy="369888"/>
          </a:xfrm>
          <a:prstGeom prst="rect">
            <a:avLst/>
          </a:prstGeom>
          <a:noFill/>
        </p:spPr>
        <p:txBody>
          <a:bodyPr wrap="none">
            <a:spAutoFit/>
          </a:bodyPr>
          <a:lstStyle/>
          <a:p>
            <a:pPr>
              <a:defRPr/>
            </a:pPr>
            <a:r>
              <a:rPr lang="en-US" sz="1800" dirty="0">
                <a:latin typeface="+mn-lt"/>
                <a:ea typeface="+mn-ea"/>
                <a:cs typeface="+mn-cs"/>
              </a:rPr>
              <a:t>Credit: Bob O’Connell, U Virginia</a:t>
            </a:r>
          </a:p>
        </p:txBody>
      </p:sp>
    </p:spTree>
    <p:extLst>
      <p:ext uri="{BB962C8B-B14F-4D97-AF65-F5344CB8AC3E}">
        <p14:creationId xmlns:p14="http://schemas.microsoft.com/office/powerpoint/2010/main" val="13321792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a:latin typeface="Arial" charset="0"/>
              </a:rPr>
              <a:t>BBC News, 2002: Evidence for Late Heavy Bombardment on Earth</a:t>
            </a:r>
          </a:p>
        </p:txBody>
      </p:sp>
      <p:sp>
        <p:nvSpPr>
          <p:cNvPr id="210947" name="Rectangle 3"/>
          <p:cNvSpPr>
            <a:spLocks noGrp="1" noChangeArrowheads="1"/>
          </p:cNvSpPr>
          <p:nvPr>
            <p:ph type="body" idx="1"/>
          </p:nvPr>
        </p:nvSpPr>
        <p:spPr>
          <a:xfrm>
            <a:off x="190500" y="1625600"/>
            <a:ext cx="8534400" cy="4876800"/>
          </a:xfrm>
        </p:spPr>
        <p:txBody>
          <a:bodyPr/>
          <a:lstStyle/>
          <a:p>
            <a:pPr algn="ctr">
              <a:spcBef>
                <a:spcPct val="75000"/>
              </a:spcBef>
              <a:spcAft>
                <a:spcPct val="0"/>
              </a:spcAft>
              <a:buFontTx/>
              <a:buNone/>
            </a:pPr>
            <a:r>
              <a:rPr lang="en-US" sz="2900">
                <a:solidFill>
                  <a:schemeClr val="tx1"/>
                </a:solidFill>
                <a:latin typeface="Helvetica" charset="0"/>
              </a:rPr>
              <a:t>OUR PLANET WAS BEATEN UP</a:t>
            </a:r>
            <a:endParaRPr lang="en-US" sz="4500">
              <a:solidFill>
                <a:schemeClr val="tx1"/>
              </a:solidFill>
              <a:latin typeface="Helvetica" charset="0"/>
            </a:endParaRPr>
          </a:p>
          <a:p>
            <a:pPr>
              <a:spcBef>
                <a:spcPct val="75000"/>
              </a:spcBef>
              <a:spcAft>
                <a:spcPct val="0"/>
              </a:spcAft>
            </a:pPr>
            <a:r>
              <a:rPr lang="en-US" sz="1900">
                <a:latin typeface="Helvetica" charset="0"/>
              </a:rPr>
              <a:t>The first convincing evidence that the Earth was bombarded by a devastating storm of meteoroids and asteroids four billion years ago has been found in Earth's oldest rocks.</a:t>
            </a:r>
          </a:p>
          <a:p>
            <a:pPr>
              <a:spcBef>
                <a:spcPct val="75000"/>
              </a:spcBef>
              <a:spcAft>
                <a:spcPct val="0"/>
              </a:spcAft>
            </a:pPr>
            <a:r>
              <a:rPr lang="en-US" sz="1900">
                <a:latin typeface="Helvetica" charset="0"/>
              </a:rPr>
              <a:t>Scientists have looked for clues in sedimentary rocks from Greenland and Canada - the oldest on Earth - that date from the waning phases of the Late Heavy Bombardment.</a:t>
            </a:r>
          </a:p>
          <a:p>
            <a:pPr>
              <a:spcBef>
                <a:spcPct val="75000"/>
              </a:spcBef>
              <a:spcAft>
                <a:spcPct val="0"/>
              </a:spcAft>
            </a:pPr>
            <a:r>
              <a:rPr lang="en-US" sz="1900">
                <a:latin typeface="Helvetica" charset="0"/>
              </a:rPr>
              <a:t>Researchers from the University of Queensland, Australia, and the University of Oxford, UK, say they have detected in these rocks the chemical fingerprints of the meteorites left over from the Late Heavy Bombardment - various types of tungsten atoms (tungsten isotopes) that must be extraterrestrial.</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254000" y="0"/>
            <a:ext cx="7556500" cy="1447800"/>
          </a:xfrm>
        </p:spPr>
        <p:txBody>
          <a:bodyPr/>
          <a:lstStyle/>
          <a:p>
            <a:r>
              <a:rPr lang="en-US" sz="2800">
                <a:latin typeface="Arial" charset="0"/>
              </a:rPr>
              <a:t>Collision of Comet Shoemaker-Levy 9 with Jupiter, 1994</a:t>
            </a:r>
            <a:endParaRPr lang="en-US">
              <a:latin typeface="Arial" charset="0"/>
            </a:endParaRPr>
          </a:p>
        </p:txBody>
      </p:sp>
      <p:sp>
        <p:nvSpPr>
          <p:cNvPr id="211971" name="Rectangle 3"/>
          <p:cNvSpPr>
            <a:spLocks noGrp="1" noChangeArrowheads="1"/>
          </p:cNvSpPr>
          <p:nvPr>
            <p:ph type="body" idx="1"/>
          </p:nvPr>
        </p:nvSpPr>
        <p:spPr>
          <a:xfrm>
            <a:off x="228600" y="4572000"/>
            <a:ext cx="8496300" cy="1562100"/>
          </a:xfrm>
        </p:spPr>
        <p:txBody>
          <a:bodyPr/>
          <a:lstStyle/>
          <a:p>
            <a:pPr>
              <a:lnSpc>
                <a:spcPct val="90000"/>
              </a:lnSpc>
            </a:pPr>
            <a:r>
              <a:rPr lang="en-US" sz="2000">
                <a:latin typeface="Arial" charset="0"/>
              </a:rPr>
              <a:t>Comet discovered March 1993, after it was captured into orbit around Jupiter</a:t>
            </a:r>
          </a:p>
          <a:p>
            <a:pPr>
              <a:lnSpc>
                <a:spcPct val="90000"/>
              </a:lnSpc>
            </a:pPr>
            <a:r>
              <a:rPr lang="en-US" sz="2000">
                <a:latin typeface="Arial" charset="0"/>
              </a:rPr>
              <a:t>In 21 separate pieces!  Broke up due to Jupiter</a:t>
            </a:r>
            <a:r>
              <a:rPr lang="ja-JP" altLang="en-US" sz="2000">
                <a:latin typeface="Arial" charset="0"/>
              </a:rPr>
              <a:t>’</a:t>
            </a:r>
            <a:r>
              <a:rPr lang="en-US" sz="2000">
                <a:latin typeface="Arial" charset="0"/>
              </a:rPr>
              <a:t>s tidal forces</a:t>
            </a:r>
          </a:p>
          <a:p>
            <a:pPr>
              <a:lnSpc>
                <a:spcPct val="90000"/>
              </a:lnSpc>
            </a:pPr>
            <a:r>
              <a:rPr lang="en-US" sz="2000">
                <a:latin typeface="Arial" charset="0"/>
              </a:rPr>
              <a:t>All 21 fragments hit Jupiter in one week in July 1994</a:t>
            </a:r>
          </a:p>
        </p:txBody>
      </p:sp>
      <p:pic>
        <p:nvPicPr>
          <p:cNvPr id="149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613" y="1938338"/>
            <a:ext cx="7343775" cy="22955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lstStyle/>
          <a:p>
            <a:r>
              <a:rPr lang="en-US">
                <a:latin typeface="Arial" charset="0"/>
              </a:rPr>
              <a:t>Tidal breakup of a comet when it passes too close to Jupiter  </a:t>
            </a:r>
          </a:p>
        </p:txBody>
      </p:sp>
      <p:sp>
        <p:nvSpPr>
          <p:cNvPr id="212995" name="Rectangle 3"/>
          <p:cNvSpPr>
            <a:spLocks noGrp="1" noChangeArrowheads="1"/>
          </p:cNvSpPr>
          <p:nvPr>
            <p:ph type="body" idx="1"/>
          </p:nvPr>
        </p:nvSpPr>
        <p:spPr/>
        <p:txBody>
          <a:bodyPr/>
          <a:lstStyle/>
          <a:p>
            <a:pPr>
              <a:defRPr/>
            </a:pPr>
            <a:endParaRPr lang="en-US">
              <a:ea typeface="+mn-ea"/>
              <a:cs typeface="+mn-cs"/>
            </a:endParaRPr>
          </a:p>
        </p:txBody>
      </p:sp>
      <p:pic>
        <p:nvPicPr>
          <p:cNvPr id="151556" name="SL9.breakup.mov" descr="/Users/max/WORK_FILES/UCSC/Courses and Curriculum/AY 18/AY 18 2004/Lectures/Lecture 14/SL9.breakup.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825500" y="1905000"/>
            <a:ext cx="5778500"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8233" fill="hold"/>
                                        <p:tgtEl>
                                          <p:spTgt spid="15155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51556"/>
                </p:tgtEl>
              </p:cMediaNode>
            </p:video>
            <p:seq concurrent="1" nextAc="seek">
              <p:cTn id="8" restart="whenNotActive" fill="hold" evtFilter="cancelBubble" nodeType="interactiveSeq">
                <p:stCondLst>
                  <p:cond evt="onClick" delay="0">
                    <p:tgtEl>
                      <p:spTgt spid="15155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51556"/>
                                        </p:tgtEl>
                                      </p:cBhvr>
                                    </p:cmd>
                                  </p:childTnLst>
                                </p:cTn>
                              </p:par>
                            </p:childTnLst>
                          </p:cTn>
                        </p:par>
                      </p:childTnLst>
                    </p:cTn>
                  </p:par>
                </p:childTnLst>
              </p:cTn>
              <p:nextCondLst>
                <p:cond evt="onClick" delay="0">
                  <p:tgtEl>
                    <p:spTgt spid="15155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4294967295"/>
          </p:nvPr>
        </p:nvSpPr>
        <p:spPr>
          <a:xfrm>
            <a:off x="87313" y="6613525"/>
            <a:ext cx="5399087" cy="179388"/>
          </a:xfrm>
          <a:prstGeom prst="rect">
            <a:avLst/>
          </a:prstGeom>
        </p:spPr>
        <p:txBody>
          <a:bodyPr/>
          <a:lstStyle/>
          <a:p>
            <a:r>
              <a:rPr lang="en-GB"/>
              <a:t>© 2014 Pearson Education, Inc.</a:t>
            </a:r>
          </a:p>
        </p:txBody>
      </p:sp>
      <p:sp>
        <p:nvSpPr>
          <p:cNvPr id="57356" name="Rectangle 12"/>
          <p:cNvSpPr>
            <a:spLocks noGrp="1" noChangeArrowheads="1"/>
          </p:cNvSpPr>
          <p:nvPr>
            <p:ph type="title"/>
          </p:nvPr>
        </p:nvSpPr>
        <p:spPr/>
        <p:txBody>
          <a:bodyPr/>
          <a:lstStyle/>
          <a:p>
            <a:r>
              <a:rPr lang="en-US"/>
              <a:t>Orbital Resonances</a:t>
            </a:r>
          </a:p>
        </p:txBody>
      </p:sp>
      <p:sp>
        <p:nvSpPr>
          <p:cNvPr id="57357" name="Rectangle 13"/>
          <p:cNvSpPr>
            <a:spLocks noGrp="1" noChangeArrowheads="1"/>
          </p:cNvSpPr>
          <p:nvPr>
            <p:ph type="body" idx="1"/>
          </p:nvPr>
        </p:nvSpPr>
        <p:spPr>
          <a:xfrm>
            <a:off x="5410200" y="1676400"/>
            <a:ext cx="3340100" cy="4421187"/>
          </a:xfrm>
        </p:spPr>
        <p:txBody>
          <a:bodyPr/>
          <a:lstStyle/>
          <a:p>
            <a:r>
              <a:rPr lang="en-US" sz="2400" dirty="0" smtClean="0"/>
              <a:t>Asteroids </a:t>
            </a:r>
            <a:r>
              <a:rPr lang="en-US" sz="2400" dirty="0"/>
              <a:t>in orbital resonance with Jupiter experience periodic nudges</a:t>
            </a:r>
            <a:r>
              <a:rPr lang="en-US" sz="2400" dirty="0" smtClean="0"/>
              <a:t>.</a:t>
            </a:r>
            <a:endParaRPr lang="en-US" sz="2400" dirty="0"/>
          </a:p>
          <a:p>
            <a:r>
              <a:rPr lang="en-US" sz="2400" dirty="0"/>
              <a:t>Eventually, those nudges move asteroids out of resonant orbits, leaving gaps in the asteroid belt.</a:t>
            </a:r>
          </a:p>
        </p:txBody>
      </p:sp>
      <p:pic>
        <p:nvPicPr>
          <p:cNvPr id="57359" name="Picture 15" descr="12_06_Figure_Anno"/>
          <p:cNvPicPr>
            <a:picLocks noChangeAspect="1" noChangeArrowheads="1"/>
          </p:cNvPicPr>
          <p:nvPr/>
        </p:nvPicPr>
        <p:blipFill>
          <a:blip r:embed="rId3">
            <a:extLst>
              <a:ext uri="{28A0092B-C50C-407E-A947-70E740481C1C}">
                <a14:useLocalDpi xmlns:a14="http://schemas.microsoft.com/office/drawing/2010/main" val="0"/>
              </a:ext>
            </a:extLst>
          </a:blip>
          <a:srcRect b="2872"/>
          <a:stretch>
            <a:fillRect/>
          </a:stretch>
        </p:blipFill>
        <p:spPr bwMode="auto">
          <a:xfrm>
            <a:off x="176213" y="1524000"/>
            <a:ext cx="5013325" cy="4905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025149"/>
      </p:ext>
    </p:extLst>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p:txBody>
          <a:bodyPr/>
          <a:lstStyle/>
          <a:p>
            <a:r>
              <a:rPr lang="en-US">
                <a:latin typeface="Arial" charset="0"/>
              </a:rPr>
              <a:t>Worldwide network of astronomers observed collisions over one week</a:t>
            </a:r>
          </a:p>
        </p:txBody>
      </p:sp>
      <p:sp>
        <p:nvSpPr>
          <p:cNvPr id="214019" name="Rectangle 3"/>
          <p:cNvSpPr>
            <a:spLocks noGrp="1" noChangeArrowheads="1"/>
          </p:cNvSpPr>
          <p:nvPr>
            <p:ph type="body" idx="1"/>
          </p:nvPr>
        </p:nvSpPr>
        <p:spPr/>
        <p:txBody>
          <a:bodyPr/>
          <a:lstStyle/>
          <a:p>
            <a:r>
              <a:rPr lang="en-US">
                <a:latin typeface="Arial" charset="0"/>
              </a:rPr>
              <a:t>I was at Lick Observatory on Mt Hamilton</a:t>
            </a:r>
          </a:p>
          <a:p>
            <a:r>
              <a:rPr lang="en-US">
                <a:latin typeface="Arial" charset="0"/>
              </a:rPr>
              <a:t>As Earth turned, e-mails flew around the planet to tell people what to look for</a:t>
            </a:r>
          </a:p>
          <a:p>
            <a:pPr lvl="1"/>
            <a:r>
              <a:rPr lang="en-US">
                <a:latin typeface="Arial" charset="0"/>
                <a:ea typeface="ヒラギノ角ゴ Pro W3" charset="0"/>
              </a:rPr>
              <a:t>As Jupiter was setting at one place on Earth, scientists sent e-mails to places where Jupiter was just rising</a:t>
            </a:r>
          </a:p>
          <a:p>
            <a:r>
              <a:rPr lang="en-US">
                <a:latin typeface="Arial" charset="0"/>
              </a:rPr>
              <a:t>Examples:  </a:t>
            </a:r>
            <a:r>
              <a:rPr lang="ja-JP" altLang="en-US">
                <a:latin typeface="Arial" charset="0"/>
              </a:rPr>
              <a:t>“</a:t>
            </a:r>
            <a:r>
              <a:rPr lang="en-US">
                <a:latin typeface="Arial" charset="0"/>
              </a:rPr>
              <a:t>Impact B is a dud</a:t>
            </a:r>
            <a:r>
              <a:rPr lang="ja-JP" altLang="en-US">
                <a:latin typeface="Arial" charset="0"/>
              </a:rPr>
              <a:t>”</a:t>
            </a:r>
            <a:r>
              <a:rPr lang="en-US">
                <a:latin typeface="Arial" charset="0"/>
              </a:rPr>
              <a:t> 					    </a:t>
            </a:r>
            <a:r>
              <a:rPr lang="ja-JP" altLang="en-US">
                <a:latin typeface="Arial" charset="0"/>
              </a:rPr>
              <a:t>“</a:t>
            </a:r>
            <a:r>
              <a:rPr lang="en-US">
                <a:latin typeface="Arial" charset="0"/>
              </a:rPr>
              <a:t>Impact G is spectacular</a:t>
            </a:r>
            <a:r>
              <a:rPr lang="ja-JP" altLang="en-US">
                <a:latin typeface="Arial" charset="0"/>
              </a:rPr>
              <a:t>”</a:t>
            </a:r>
            <a:r>
              <a:rPr lang="en-US">
                <a:latin typeface="Arial" charset="0"/>
              </a:rPr>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254000" y="0"/>
            <a:ext cx="7556500" cy="1371600"/>
          </a:xfrm>
        </p:spPr>
        <p:txBody>
          <a:bodyPr/>
          <a:lstStyle/>
          <a:p>
            <a:r>
              <a:rPr lang="en-US">
                <a:latin typeface="Arial" charset="0"/>
              </a:rPr>
              <a:t>Initial impact with atmosphere on night side, seen by Galileo spacecraft</a:t>
            </a:r>
          </a:p>
        </p:txBody>
      </p:sp>
      <p:sp>
        <p:nvSpPr>
          <p:cNvPr id="215043" name="Rectangle 3"/>
          <p:cNvSpPr>
            <a:spLocks noGrp="1" noChangeArrowheads="1"/>
          </p:cNvSpPr>
          <p:nvPr>
            <p:ph type="body" idx="1"/>
          </p:nvPr>
        </p:nvSpPr>
        <p:spPr>
          <a:xfrm>
            <a:off x="266700" y="1409700"/>
            <a:ext cx="5283200" cy="4876800"/>
          </a:xfrm>
        </p:spPr>
        <p:txBody>
          <a:bodyPr/>
          <a:lstStyle/>
          <a:p>
            <a:r>
              <a:rPr lang="en-US">
                <a:latin typeface="Arial" charset="0"/>
              </a:rPr>
              <a:t>Time sequence</a:t>
            </a:r>
          </a:p>
          <a:p>
            <a:r>
              <a:rPr lang="en-US">
                <a:latin typeface="Arial" charset="0"/>
              </a:rPr>
              <a:t>White dots are hot gases exploding out of Jupiter</a:t>
            </a:r>
            <a:r>
              <a:rPr lang="ja-JP" altLang="en-US">
                <a:latin typeface="Arial" charset="0"/>
              </a:rPr>
              <a:t>’</a:t>
            </a:r>
            <a:r>
              <a:rPr lang="en-US">
                <a:latin typeface="Arial" charset="0"/>
              </a:rPr>
              <a:t>s atmosphere on night side</a:t>
            </a:r>
          </a:p>
        </p:txBody>
      </p:sp>
      <p:pic>
        <p:nvPicPr>
          <p:cNvPr id="1556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013" y="3748088"/>
            <a:ext cx="7537450" cy="277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3" name="Galileo.SL9.mov" descr="/Users/max/WORK_FILES/UCSC/Courses and Curriculum/AY 18/AY 18 2004/Lectures/Lecture 14/Galileo.SL9.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6108700" y="1651000"/>
            <a:ext cx="20320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55653"/>
                                        </p:tgtEl>
                                        <p:attrNameLst>
                                          <p:attrName>style.visibility</p:attrName>
                                        </p:attrNameLst>
                                      </p:cBhvr>
                                      <p:to>
                                        <p:strVal val="visible"/>
                                      </p:to>
                                    </p:set>
                                  </p:childTnLst>
                                </p:cTn>
                              </p:par>
                            </p:childTnLst>
                          </p:cTn>
                        </p:par>
                        <p:par>
                          <p:cTn id="7" fill="hold" nodeType="afterGroup">
                            <p:stCondLst>
                              <p:cond delay="500"/>
                            </p:stCondLst>
                            <p:childTnLst>
                              <p:par>
                                <p:cTn id="8" presetID="1" presetClass="mediacall" presetSubtype="0" fill="hold" nodeType="afterEffect">
                                  <p:stCondLst>
                                    <p:cond delay="0"/>
                                  </p:stCondLst>
                                  <p:childTnLst>
                                    <p:cmd type="call" cmd="playFrom(0.0)">
                                      <p:cBhvr>
                                        <p:cTn id="9" dur="1600" fill="hold"/>
                                        <p:tgtEl>
                                          <p:spTgt spid="15565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155653"/>
                </p:tgtEl>
              </p:cMediaNode>
            </p:video>
            <p:seq concurrent="1" nextAc="seek">
              <p:cTn id="11" restart="whenNotActive" fill="hold" evtFilter="cancelBubble" nodeType="interactiveSeq">
                <p:stCondLst>
                  <p:cond evt="onClick" delay="0">
                    <p:tgtEl>
                      <p:spTgt spid="155653"/>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155653"/>
                                        </p:tgtEl>
                                      </p:cBhvr>
                                    </p:cmd>
                                  </p:childTnLst>
                                </p:cTn>
                              </p:par>
                            </p:childTnLst>
                          </p:cTn>
                        </p:par>
                      </p:childTnLst>
                    </p:cTn>
                  </p:par>
                </p:childTnLst>
              </p:cTn>
              <p:nextCondLst>
                <p:cond evt="onClick" delay="0">
                  <p:tgtEl>
                    <p:spTgt spid="155653"/>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p:txBody>
          <a:bodyPr/>
          <a:lstStyle/>
          <a:p>
            <a:r>
              <a:rPr lang="en-US">
                <a:latin typeface="Arial" charset="0"/>
              </a:rPr>
              <a:t>G impact spot as Jupiter rotated</a:t>
            </a:r>
            <a:br>
              <a:rPr lang="en-US">
                <a:latin typeface="Arial" charset="0"/>
              </a:rPr>
            </a:br>
            <a:r>
              <a:rPr lang="en-US">
                <a:latin typeface="Arial" charset="0"/>
              </a:rPr>
              <a:t>(Lick Observatory)</a:t>
            </a:r>
          </a:p>
        </p:txBody>
      </p:sp>
      <p:grpSp>
        <p:nvGrpSpPr>
          <p:cNvPr id="159747" name="Group 4"/>
          <p:cNvGrpSpPr>
            <a:grpSpLocks/>
          </p:cNvGrpSpPr>
          <p:nvPr/>
        </p:nvGrpSpPr>
        <p:grpSpPr bwMode="auto">
          <a:xfrm>
            <a:off x="457200" y="1371600"/>
            <a:ext cx="7199313" cy="5102225"/>
            <a:chOff x="481" y="941"/>
            <a:chExt cx="4535" cy="3214"/>
          </a:xfrm>
        </p:grpSpPr>
        <p:pic>
          <p:nvPicPr>
            <p:cNvPr id="159748" name="Picture 5"/>
            <p:cNvPicPr>
              <a:picLocks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481" y="941"/>
              <a:ext cx="4535" cy="3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9" name="Text Box 6"/>
            <p:cNvSpPr txBox="1">
              <a:spLocks noChangeArrowheads="1"/>
            </p:cNvSpPr>
            <p:nvPr/>
          </p:nvSpPr>
          <p:spPr bwMode="auto">
            <a:xfrm>
              <a:off x="3302" y="964"/>
              <a:ext cx="11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endParaRPr lang="en-US" sz="2800" b="1">
                <a:solidFill>
                  <a:schemeClr val="tx2"/>
                </a:solidFill>
                <a:latin typeface="Helvetica" charset="0"/>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p:txBody>
          <a:bodyPr/>
          <a:lstStyle/>
          <a:p>
            <a:r>
              <a:rPr lang="en-US">
                <a:latin typeface="Arial" charset="0"/>
              </a:rPr>
              <a:t>Multiple fragments of Shoemaker-Levy 9 hit Jupiter in sequence</a:t>
            </a:r>
          </a:p>
        </p:txBody>
      </p:sp>
      <p:sp>
        <p:nvSpPr>
          <p:cNvPr id="218115" name="Rectangle 3"/>
          <p:cNvSpPr>
            <a:spLocks noGrp="1" noChangeArrowheads="1"/>
          </p:cNvSpPr>
          <p:nvPr>
            <p:ph type="body" idx="1"/>
          </p:nvPr>
        </p:nvSpPr>
        <p:spPr>
          <a:xfrm>
            <a:off x="304800" y="5257800"/>
            <a:ext cx="3797300" cy="1219200"/>
          </a:xfrm>
        </p:spPr>
        <p:txBody>
          <a:bodyPr/>
          <a:lstStyle/>
          <a:p>
            <a:pPr marL="0" indent="0" algn="ctr">
              <a:lnSpc>
                <a:spcPct val="90000"/>
              </a:lnSpc>
              <a:buFontTx/>
              <a:buNone/>
            </a:pPr>
            <a:r>
              <a:rPr lang="en-US" sz="2000">
                <a:latin typeface="Arial" charset="0"/>
              </a:rPr>
              <a:t>Infrared image of multiple impact points</a:t>
            </a:r>
          </a:p>
          <a:p>
            <a:pPr marL="0" indent="0" algn="ctr">
              <a:lnSpc>
                <a:spcPct val="90000"/>
              </a:lnSpc>
              <a:buFontTx/>
              <a:buNone/>
            </a:pPr>
            <a:r>
              <a:rPr lang="en-US" sz="2000">
                <a:latin typeface="Arial" charset="0"/>
              </a:rPr>
              <a:t>(Keck Telescope)</a:t>
            </a:r>
          </a:p>
        </p:txBody>
      </p:sp>
      <p:pic>
        <p:nvPicPr>
          <p:cNvPr id="161796" name="Picture 4"/>
          <p:cNvPicPr>
            <a:picLocks noChangeAspect="1" noChangeArrowheads="1"/>
          </p:cNvPicPr>
          <p:nvPr/>
        </p:nvPicPr>
        <p:blipFill>
          <a:blip r:embed="rId3">
            <a:extLst>
              <a:ext uri="{28A0092B-C50C-407E-A947-70E740481C1C}">
                <a14:useLocalDpi xmlns:a14="http://schemas.microsoft.com/office/drawing/2010/main" val="0"/>
              </a:ext>
            </a:extLst>
          </a:blip>
          <a:srcRect l="2287" r="22865" b="25000"/>
          <a:stretch>
            <a:fillRect/>
          </a:stretch>
        </p:blipFill>
        <p:spPr bwMode="auto">
          <a:xfrm>
            <a:off x="161925" y="1498600"/>
            <a:ext cx="4008438"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7" name="Rectangle 5"/>
          <p:cNvSpPr>
            <a:spLocks noChangeArrowheads="1"/>
          </p:cNvSpPr>
          <p:nvPr/>
        </p:nvSpPr>
        <p:spPr bwMode="auto">
          <a:xfrm>
            <a:off x="4813300" y="5283200"/>
            <a:ext cx="3797300" cy="1219200"/>
          </a:xfrm>
          <a:prstGeom prst="rect">
            <a:avLst/>
          </a:prstGeom>
          <a:noFill/>
          <a:ln w="9525">
            <a:noFill/>
            <a:miter lim="800000"/>
            <a:headEnd/>
            <a:tailEnd/>
          </a:ln>
          <a:effectLst/>
        </p:spPr>
        <p:txBody>
          <a:bodyPr lIns="92075" tIns="46038" rIns="92075" bIns="46038"/>
          <a:lstStyle/>
          <a:p>
            <a:pPr algn="ctr">
              <a:lnSpc>
                <a:spcPct val="90000"/>
              </a:lnSpc>
              <a:spcBef>
                <a:spcPct val="100000"/>
              </a:spcBef>
              <a:spcAft>
                <a:spcPct val="20000"/>
              </a:spcAft>
              <a:buClr>
                <a:schemeClr val="tx2"/>
              </a:buClr>
              <a:buSzPct val="100000"/>
            </a:pPr>
            <a:r>
              <a:rPr lang="en-US" b="1">
                <a:solidFill>
                  <a:schemeClr val="tx2"/>
                </a:solidFill>
                <a:effectLst>
                  <a:outerShdw blurRad="38100" dist="38100" dir="2700000" algn="tl">
                    <a:srgbClr val="000000"/>
                  </a:outerShdw>
                </a:effectLst>
                <a:latin typeface="Arial" charset="0"/>
              </a:rPr>
              <a:t>Hubble Space Telescope visible-light image</a:t>
            </a:r>
          </a:p>
        </p:txBody>
      </p:sp>
      <p:pic>
        <p:nvPicPr>
          <p:cNvPr id="161798" name="Picture 6"/>
          <p:cNvPicPr>
            <a:picLocks noChangeAspect="1" noChangeArrowheads="1"/>
          </p:cNvPicPr>
          <p:nvPr/>
        </p:nvPicPr>
        <p:blipFill>
          <a:blip r:embed="rId4">
            <a:extLst>
              <a:ext uri="{28A0092B-C50C-407E-A947-70E740481C1C}">
                <a14:useLocalDpi xmlns:a14="http://schemas.microsoft.com/office/drawing/2010/main" val="0"/>
              </a:ext>
            </a:extLst>
          </a:blip>
          <a:srcRect l="2014" r="24161" b="25000"/>
          <a:stretch>
            <a:fillRect/>
          </a:stretch>
        </p:blipFill>
        <p:spPr bwMode="auto">
          <a:xfrm>
            <a:off x="4400550" y="1536700"/>
            <a:ext cx="4367213"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p:txBody>
          <a:bodyPr/>
          <a:lstStyle/>
          <a:p>
            <a:r>
              <a:rPr lang="en-US">
                <a:latin typeface="Arial" charset="0"/>
              </a:rPr>
              <a:t>Lessons learned from Comet Shoemaker-Levy 9</a:t>
            </a:r>
          </a:p>
        </p:txBody>
      </p:sp>
      <p:sp>
        <p:nvSpPr>
          <p:cNvPr id="220163" name="Rectangle 3"/>
          <p:cNvSpPr>
            <a:spLocks noGrp="1" noChangeArrowheads="1"/>
          </p:cNvSpPr>
          <p:nvPr>
            <p:ph type="body" idx="1"/>
          </p:nvPr>
        </p:nvSpPr>
        <p:spPr>
          <a:xfrm>
            <a:off x="254000" y="1409700"/>
            <a:ext cx="8534400" cy="4876800"/>
          </a:xfrm>
        </p:spPr>
        <p:txBody>
          <a:bodyPr/>
          <a:lstStyle/>
          <a:p>
            <a:r>
              <a:rPr lang="en-US" sz="2400">
                <a:latin typeface="Arial" charset="0"/>
              </a:rPr>
              <a:t>Made us realize that </a:t>
            </a:r>
            <a:r>
              <a:rPr lang="ja-JP" altLang="en-US" sz="2400">
                <a:latin typeface="Arial" charset="0"/>
              </a:rPr>
              <a:t>“</a:t>
            </a:r>
            <a:r>
              <a:rPr lang="en-US" sz="2400">
                <a:latin typeface="Arial" charset="0"/>
              </a:rPr>
              <a:t>impacts happen</a:t>
            </a:r>
            <a:r>
              <a:rPr lang="ja-JP" altLang="en-US" sz="2400">
                <a:latin typeface="Arial" charset="0"/>
              </a:rPr>
              <a:t>”</a:t>
            </a:r>
            <a:r>
              <a:rPr lang="en-US" sz="2400">
                <a:latin typeface="Arial" charset="0"/>
              </a:rPr>
              <a:t> !</a:t>
            </a:r>
          </a:p>
          <a:p>
            <a:r>
              <a:rPr lang="en-US" sz="2400">
                <a:latin typeface="Arial" charset="0"/>
              </a:rPr>
              <a:t>Many comets must break up into pieces the way SL-9 did: Ganymede craters</a:t>
            </a:r>
            <a:endParaRPr lang="en-US">
              <a:latin typeface="Arial" charset="0"/>
            </a:endParaRPr>
          </a:p>
        </p:txBody>
      </p:sp>
      <p:pic>
        <p:nvPicPr>
          <p:cNvPr id="163844" name="Picture 4"/>
          <p:cNvPicPr>
            <a:picLocks noChangeAspect="1" noChangeArrowheads="1"/>
          </p:cNvPicPr>
          <p:nvPr/>
        </p:nvPicPr>
        <p:blipFill>
          <a:blip r:embed="rId3">
            <a:extLst>
              <a:ext uri="{28A0092B-C50C-407E-A947-70E740481C1C}">
                <a14:useLocalDpi xmlns:a14="http://schemas.microsoft.com/office/drawing/2010/main" val="0"/>
              </a:ext>
            </a:extLst>
          </a:blip>
          <a:srcRect t="18091"/>
          <a:stretch>
            <a:fillRect/>
          </a:stretch>
        </p:blipFill>
        <p:spPr bwMode="auto">
          <a:xfrm>
            <a:off x="2209800" y="3124200"/>
            <a:ext cx="4094163" cy="340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5" name="Rectangle 5"/>
          <p:cNvSpPr>
            <a:spLocks noGrp="1" noChangeArrowheads="1"/>
          </p:cNvSpPr>
          <p:nvPr>
            <p:ph type="title"/>
          </p:nvPr>
        </p:nvSpPr>
        <p:spPr/>
        <p:txBody>
          <a:bodyPr/>
          <a:lstStyle/>
          <a:p>
            <a:r>
              <a:rPr lang="en-US"/>
              <a:t>The asteroid with our name on it</a:t>
            </a:r>
          </a:p>
        </p:txBody>
      </p:sp>
      <p:sp>
        <p:nvSpPr>
          <p:cNvPr id="184326" name="Rectangle 6"/>
          <p:cNvSpPr>
            <a:spLocks noGrp="1" noChangeArrowheads="1"/>
          </p:cNvSpPr>
          <p:nvPr>
            <p:ph type="body" idx="1"/>
          </p:nvPr>
        </p:nvSpPr>
        <p:spPr/>
        <p:txBody>
          <a:bodyPr/>
          <a:lstStyle/>
          <a:p>
            <a:r>
              <a:rPr lang="en-US"/>
              <a:t>We haven</a:t>
            </a:r>
            <a:r>
              <a:rPr lang="en-US" altLang="ja-JP">
                <a:cs typeface="ＭＳ Ｐゴシック" charset="0"/>
              </a:rPr>
              <a:t>'</a:t>
            </a:r>
            <a:r>
              <a:rPr lang="en-US" altLang="ja-JP"/>
              <a:t>t seen it yet.</a:t>
            </a:r>
          </a:p>
          <a:p>
            <a:r>
              <a:rPr lang="en-US"/>
              <a:t>Deflection is more probable with years of advance warning. </a:t>
            </a:r>
          </a:p>
          <a:p>
            <a:r>
              <a:rPr lang="en-US"/>
              <a:t>Control is critical: Breaking a big asteroid into a bunch of little asteroids is unlikely to help.</a:t>
            </a:r>
          </a:p>
          <a:p>
            <a:r>
              <a:rPr lang="en-US"/>
              <a:t>We get less advance warning of a killer comet….</a:t>
            </a:r>
          </a:p>
        </p:txBody>
      </p:sp>
    </p:spTree>
    <p:extLst>
      <p:ext uri="{BB962C8B-B14F-4D97-AF65-F5344CB8AC3E}">
        <p14:creationId xmlns:p14="http://schemas.microsoft.com/office/powerpoint/2010/main" val="3456042988"/>
      </p:ext>
    </p:extLst>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p:txBody>
          <a:bodyPr/>
          <a:lstStyle/>
          <a:p>
            <a:r>
              <a:rPr lang="en-US">
                <a:latin typeface="Arial" charset="0"/>
              </a:rPr>
              <a:t>What if a Shoemaker-Levy 9 size comet were to hit the Earth?</a:t>
            </a:r>
          </a:p>
        </p:txBody>
      </p:sp>
      <p:sp>
        <p:nvSpPr>
          <p:cNvPr id="222211" name="Rectangle 3"/>
          <p:cNvSpPr>
            <a:spLocks noGrp="1" noChangeArrowheads="1"/>
          </p:cNvSpPr>
          <p:nvPr>
            <p:ph type="body" idx="1"/>
          </p:nvPr>
        </p:nvSpPr>
        <p:spPr/>
        <p:txBody>
          <a:bodyPr/>
          <a:lstStyle/>
          <a:p>
            <a:pPr>
              <a:defRPr/>
            </a:pPr>
            <a:endParaRPr lang="en-US">
              <a:ea typeface="+mn-ea"/>
              <a:cs typeface="+mn-cs"/>
            </a:endParaRPr>
          </a:p>
        </p:txBody>
      </p:sp>
      <p:pic>
        <p:nvPicPr>
          <p:cNvPr id="1658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6675" y="1450975"/>
            <a:ext cx="534035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r>
              <a:rPr lang="en-US">
                <a:latin typeface="Arial" charset="0"/>
              </a:rPr>
              <a:t>Drastic effects of impact on a terrestrial planet</a:t>
            </a:r>
          </a:p>
        </p:txBody>
      </p:sp>
      <p:sp>
        <p:nvSpPr>
          <p:cNvPr id="223235" name="Rectangle 3"/>
          <p:cNvSpPr>
            <a:spLocks noGrp="1" noChangeArrowheads="1"/>
          </p:cNvSpPr>
          <p:nvPr>
            <p:ph type="body" idx="1"/>
          </p:nvPr>
        </p:nvSpPr>
        <p:spPr>
          <a:xfrm>
            <a:off x="304800" y="1612900"/>
            <a:ext cx="8572500" cy="4864100"/>
          </a:xfrm>
        </p:spPr>
        <p:txBody>
          <a:bodyPr/>
          <a:lstStyle/>
          <a:p>
            <a:pPr>
              <a:lnSpc>
                <a:spcPct val="90000"/>
              </a:lnSpc>
              <a:spcBef>
                <a:spcPct val="35000"/>
              </a:spcBef>
            </a:pPr>
            <a:r>
              <a:rPr lang="en-US" sz="2000">
                <a:latin typeface="Arial" charset="0"/>
              </a:rPr>
              <a:t>At </a:t>
            </a:r>
            <a:r>
              <a:rPr lang="ja-JP" altLang="en-US" sz="2000">
                <a:latin typeface="Arial" charset="0"/>
              </a:rPr>
              <a:t>“</a:t>
            </a:r>
            <a:r>
              <a:rPr lang="en-US" sz="2000">
                <a:latin typeface="Arial" charset="0"/>
              </a:rPr>
              <a:t>ground zero</a:t>
            </a:r>
            <a:r>
              <a:rPr lang="ja-JP" altLang="en-US" sz="2000">
                <a:latin typeface="Arial" charset="0"/>
              </a:rPr>
              <a:t>”</a:t>
            </a:r>
            <a:r>
              <a:rPr lang="en-US" sz="2000">
                <a:latin typeface="Arial" charset="0"/>
              </a:rPr>
              <a:t> rock, water, biomass  are vaporized or melted</a:t>
            </a:r>
          </a:p>
          <a:p>
            <a:pPr>
              <a:lnSpc>
                <a:spcPct val="90000"/>
              </a:lnSpc>
              <a:spcBef>
                <a:spcPct val="35000"/>
              </a:spcBef>
            </a:pPr>
            <a:r>
              <a:rPr lang="en-US" sz="2000">
                <a:latin typeface="Arial" charset="0"/>
              </a:rPr>
              <a:t>Deeper rock is shock recrystallized (ultra high pressures) and fractured</a:t>
            </a:r>
          </a:p>
          <a:p>
            <a:pPr>
              <a:lnSpc>
                <a:spcPct val="90000"/>
              </a:lnSpc>
              <a:spcBef>
                <a:spcPct val="35000"/>
              </a:spcBef>
            </a:pPr>
            <a:r>
              <a:rPr lang="en-US" sz="2000">
                <a:latin typeface="Arial" charset="0"/>
              </a:rPr>
              <a:t>Series of deep fractures form, may allow lava from the interior to erupt</a:t>
            </a:r>
          </a:p>
          <a:p>
            <a:pPr>
              <a:lnSpc>
                <a:spcPct val="90000"/>
              </a:lnSpc>
              <a:spcBef>
                <a:spcPct val="35000"/>
              </a:spcBef>
            </a:pPr>
            <a:r>
              <a:rPr lang="en-US" sz="2000">
                <a:latin typeface="Arial" charset="0"/>
              </a:rPr>
              <a:t>Shockwaves obliterate life just outside of </a:t>
            </a:r>
            <a:r>
              <a:rPr lang="ja-JP" altLang="en-US" sz="2000">
                <a:latin typeface="Arial" charset="0"/>
              </a:rPr>
              <a:t>“</a:t>
            </a:r>
            <a:r>
              <a:rPr lang="en-US" sz="2000">
                <a:latin typeface="Arial" charset="0"/>
              </a:rPr>
              <a:t>ground  zero</a:t>
            </a:r>
            <a:r>
              <a:rPr lang="ja-JP" altLang="en-US" sz="2000">
                <a:latin typeface="Arial" charset="0"/>
              </a:rPr>
              <a:t>”</a:t>
            </a:r>
            <a:endParaRPr lang="en-US" sz="2000">
              <a:latin typeface="Arial" charset="0"/>
            </a:endParaRPr>
          </a:p>
          <a:p>
            <a:pPr>
              <a:lnSpc>
                <a:spcPct val="90000"/>
              </a:lnSpc>
              <a:spcBef>
                <a:spcPct val="35000"/>
              </a:spcBef>
            </a:pPr>
            <a:r>
              <a:rPr lang="en-US" sz="2000">
                <a:latin typeface="Arial" charset="0"/>
              </a:rPr>
              <a:t>Earthquakes (and impact itself, if in ocean) generate giant waves in oceans, wipe out coastal areas</a:t>
            </a:r>
          </a:p>
          <a:p>
            <a:pPr>
              <a:lnSpc>
                <a:spcPct val="90000"/>
              </a:lnSpc>
              <a:spcBef>
                <a:spcPct val="35000"/>
              </a:spcBef>
            </a:pPr>
            <a:r>
              <a:rPr lang="en-US" sz="2000">
                <a:latin typeface="Arial" charset="0"/>
              </a:rPr>
              <a:t>Friction in atmospheric dust generates widespread lightening</a:t>
            </a:r>
          </a:p>
          <a:p>
            <a:pPr>
              <a:lnSpc>
                <a:spcPct val="90000"/>
              </a:lnSpc>
              <a:spcBef>
                <a:spcPct val="35000"/>
              </a:spcBef>
            </a:pPr>
            <a:r>
              <a:rPr lang="en-US" sz="2000">
                <a:latin typeface="Arial" charset="0"/>
              </a:rPr>
              <a:t>Thick dust in atmosphere blots out sun for months or years</a:t>
            </a:r>
          </a:p>
          <a:p>
            <a:pPr>
              <a:lnSpc>
                <a:spcPct val="90000"/>
              </a:lnSpc>
              <a:spcBef>
                <a:spcPct val="35000"/>
              </a:spcBef>
            </a:pPr>
            <a:r>
              <a:rPr lang="en-US" sz="2000">
                <a:latin typeface="Arial" charset="0"/>
              </a:rPr>
              <a:t>Aerosols caused by eruptions and vaporization remain  in atmosphere for decades</a:t>
            </a:r>
            <a:endParaRPr lang="en-US" sz="1000" b="0">
              <a:solidFill>
                <a:srgbClr val="000000"/>
              </a:solidFill>
              <a:effectLst/>
              <a:latin typeface="Lucida Grande"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p:txBody>
          <a:bodyPr/>
          <a:lstStyle/>
          <a:p>
            <a:r>
              <a:rPr lang="en-US">
                <a:latin typeface="Arial" charset="0"/>
              </a:rPr>
              <a:t>Future extinctions might not be limited to dinosaurs</a:t>
            </a:r>
          </a:p>
        </p:txBody>
      </p:sp>
      <p:sp>
        <p:nvSpPr>
          <p:cNvPr id="224259" name="Rectangle 3"/>
          <p:cNvSpPr>
            <a:spLocks noGrp="1" noChangeArrowheads="1"/>
          </p:cNvSpPr>
          <p:nvPr>
            <p:ph type="body" idx="1"/>
          </p:nvPr>
        </p:nvSpPr>
        <p:spPr/>
        <p:txBody>
          <a:bodyPr/>
          <a:lstStyle/>
          <a:p>
            <a:pPr>
              <a:defRPr/>
            </a:pPr>
            <a:endParaRPr lang="en-US">
              <a:ea typeface="+mn-ea"/>
              <a:cs typeface="+mn-cs"/>
            </a:endParaRPr>
          </a:p>
        </p:txBody>
      </p:sp>
      <p:pic>
        <p:nvPicPr>
          <p:cNvPr id="1699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150" y="1612900"/>
            <a:ext cx="6642100"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p:txBody>
          <a:bodyPr/>
          <a:lstStyle/>
          <a:p>
            <a:r>
              <a:rPr lang="en-US">
                <a:latin typeface="Arial" charset="0"/>
              </a:rPr>
              <a:t>Near Earth Objects: will Earth have another collision soon?</a:t>
            </a:r>
          </a:p>
        </p:txBody>
      </p:sp>
      <p:sp>
        <p:nvSpPr>
          <p:cNvPr id="226307" name="Rectangle 3"/>
          <p:cNvSpPr>
            <a:spLocks noGrp="1" noChangeArrowheads="1"/>
          </p:cNvSpPr>
          <p:nvPr>
            <p:ph type="body" idx="1"/>
          </p:nvPr>
        </p:nvSpPr>
        <p:spPr/>
        <p:txBody>
          <a:bodyPr/>
          <a:lstStyle/>
          <a:p>
            <a:pPr>
              <a:defRPr/>
            </a:pPr>
            <a:endParaRPr lang="en-US">
              <a:ea typeface="+mn-ea"/>
              <a:cs typeface="+mn-cs"/>
            </a:endParaRPr>
          </a:p>
        </p:txBody>
      </p:sp>
      <p:pic>
        <p:nvPicPr>
          <p:cNvPr id="172036" name="Picture 4"/>
          <p:cNvPicPr>
            <a:picLocks noChangeAspect="1" noChangeArrowheads="1"/>
          </p:cNvPicPr>
          <p:nvPr/>
        </p:nvPicPr>
        <p:blipFill>
          <a:blip r:embed="rId3">
            <a:extLst>
              <a:ext uri="{28A0092B-C50C-407E-A947-70E740481C1C}">
                <a14:useLocalDpi xmlns:a14="http://schemas.microsoft.com/office/drawing/2010/main" val="0"/>
              </a:ext>
            </a:extLst>
          </a:blip>
          <a:srcRect b="4100"/>
          <a:stretch>
            <a:fillRect/>
          </a:stretch>
        </p:blipFill>
        <p:spPr bwMode="auto">
          <a:xfrm>
            <a:off x="823913" y="1481138"/>
            <a:ext cx="7050087"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a:latin typeface="Arial" charset="0"/>
                <a:ea typeface="ヒラギノ角ゴ Pro W3" charset="0"/>
                <a:cs typeface="ヒラギノ角ゴ Pro W3" charset="0"/>
              </a:rPr>
              <a:t>How did asteroid belt get there in the first place?</a:t>
            </a:r>
          </a:p>
        </p:txBody>
      </p:sp>
      <p:sp>
        <p:nvSpPr>
          <p:cNvPr id="123907" name="Rectangle 3"/>
          <p:cNvSpPr>
            <a:spLocks noGrp="1" noChangeArrowheads="1"/>
          </p:cNvSpPr>
          <p:nvPr>
            <p:ph type="body" idx="1"/>
          </p:nvPr>
        </p:nvSpPr>
        <p:spPr>
          <a:xfrm>
            <a:off x="304800" y="1600200"/>
            <a:ext cx="8839200" cy="5257800"/>
          </a:xfrm>
        </p:spPr>
        <p:txBody>
          <a:bodyPr/>
          <a:lstStyle/>
          <a:p>
            <a:pPr>
              <a:lnSpc>
                <a:spcPct val="90000"/>
              </a:lnSpc>
            </a:pPr>
            <a:r>
              <a:rPr lang="en-US" sz="2200">
                <a:latin typeface="Arial" charset="0"/>
                <a:ea typeface="ヒラギノ角ゴ Pro W3" charset="0"/>
                <a:cs typeface="ヒラギノ角ゴ Pro W3" charset="0"/>
              </a:rPr>
              <a:t>Current asteroid belt has total mass 5 x 10</a:t>
            </a:r>
            <a:r>
              <a:rPr lang="en-US" sz="2200" baseline="30000">
                <a:latin typeface="Arial" charset="0"/>
                <a:ea typeface="ヒラギノ角ゴ Pro W3" charset="0"/>
                <a:cs typeface="ヒラギノ角ゴ Pro W3" charset="0"/>
              </a:rPr>
              <a:t>-4</a:t>
            </a:r>
            <a:r>
              <a:rPr lang="en-US" sz="2200">
                <a:latin typeface="Arial" charset="0"/>
                <a:ea typeface="ヒラギノ角ゴ Pro W3" charset="0"/>
                <a:cs typeface="ヒラギノ角ゴ Pro W3" charset="0"/>
              </a:rPr>
              <a:t> x mass of Earth</a:t>
            </a:r>
          </a:p>
          <a:p>
            <a:pPr>
              <a:lnSpc>
                <a:spcPct val="90000"/>
              </a:lnSpc>
            </a:pPr>
            <a:r>
              <a:rPr lang="en-US" sz="2200">
                <a:latin typeface="Arial" charset="0"/>
                <a:ea typeface="ヒラギノ角ゴ Pro W3" charset="0"/>
                <a:cs typeface="ヒラギノ角ゴ Pro W3" charset="0"/>
              </a:rPr>
              <a:t>Several lines of evidence suggest that the original asteroid belt was </a:t>
            </a:r>
            <a:r>
              <a:rPr lang="en-US" sz="2200" u="sng">
                <a:latin typeface="Arial" charset="0"/>
                <a:ea typeface="ヒラギノ角ゴ Pro W3" charset="0"/>
                <a:cs typeface="ヒラギノ角ゴ Pro W3" charset="0"/>
              </a:rPr>
              <a:t>100 - 1000 times more massive</a:t>
            </a:r>
            <a:endParaRPr lang="en-US" sz="2200">
              <a:latin typeface="Arial" charset="0"/>
              <a:ea typeface="ヒラギノ角ゴ Pro W3" charset="0"/>
              <a:cs typeface="ヒラギノ角ゴ Pro W3" charset="0"/>
            </a:endParaRPr>
          </a:p>
          <a:p>
            <a:pPr>
              <a:lnSpc>
                <a:spcPct val="90000"/>
              </a:lnSpc>
            </a:pPr>
            <a:r>
              <a:rPr lang="en-US" sz="2200">
                <a:latin typeface="Arial" charset="0"/>
                <a:ea typeface="ヒラギノ角ゴ Pro W3" charset="0"/>
                <a:cs typeface="ヒラギノ角ゴ Pro W3" charset="0"/>
              </a:rPr>
              <a:t>But once Jupiter fully formed (after ~ 10 million years), its gravity strongly perturbed the orbits of almost all the asteroids</a:t>
            </a:r>
          </a:p>
          <a:p>
            <a:pPr>
              <a:lnSpc>
                <a:spcPct val="90000"/>
              </a:lnSpc>
            </a:pPr>
            <a:r>
              <a:rPr lang="en-US" sz="2200">
                <a:latin typeface="Arial" charset="0"/>
                <a:ea typeface="ヒラギノ角ゴ Pro W3" charset="0"/>
                <a:cs typeface="ヒラギノ角ゴ Pro W3" charset="0"/>
              </a:rPr>
              <a:t>Most of them got nudged into highly eccentric orbits, from which they either leave the Solar System or head inwards toward the Sun</a:t>
            </a:r>
          </a:p>
          <a:p>
            <a:pPr>
              <a:lnSpc>
                <a:spcPct val="90000"/>
              </a:lnSpc>
            </a:pPr>
            <a:r>
              <a:rPr lang="en-US" sz="2200">
                <a:latin typeface="Arial" charset="0"/>
                <a:ea typeface="ヒラギノ角ゴ Pro W3" charset="0"/>
                <a:cs typeface="ヒラギノ角ゴ Pro W3" charset="0"/>
              </a:rPr>
              <a:t>A fraction of the asteroids headed inwards may have hit the early Earth!</a:t>
            </a:r>
            <a:endParaRPr lang="en-US" sz="240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707018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r>
              <a:rPr lang="en-US">
                <a:latin typeface="Arial" charset="0"/>
              </a:rPr>
              <a:t>There have been many impacts in the past</a:t>
            </a:r>
          </a:p>
        </p:txBody>
      </p:sp>
      <p:sp>
        <p:nvSpPr>
          <p:cNvPr id="227331" name="Rectangle 3"/>
          <p:cNvSpPr>
            <a:spLocks noGrp="1" noChangeArrowheads="1"/>
          </p:cNvSpPr>
          <p:nvPr>
            <p:ph type="body" idx="1"/>
          </p:nvPr>
        </p:nvSpPr>
        <p:spPr/>
        <p:txBody>
          <a:bodyPr/>
          <a:lstStyle/>
          <a:p>
            <a:pPr>
              <a:defRPr/>
            </a:pPr>
            <a:endParaRPr lang="en-US">
              <a:ea typeface="+mn-ea"/>
              <a:cs typeface="+mn-cs"/>
            </a:endParaRPr>
          </a:p>
        </p:txBody>
      </p:sp>
      <p:pic>
        <p:nvPicPr>
          <p:cNvPr id="1740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75" y="1670050"/>
            <a:ext cx="8397875"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p:txBody>
          <a:bodyPr/>
          <a:lstStyle/>
          <a:p>
            <a:r>
              <a:rPr lang="en-US">
                <a:latin typeface="Arial" charset="0"/>
              </a:rPr>
              <a:t>What can be done?</a:t>
            </a:r>
          </a:p>
        </p:txBody>
      </p:sp>
      <p:sp>
        <p:nvSpPr>
          <p:cNvPr id="228355" name="Rectangle 3"/>
          <p:cNvSpPr>
            <a:spLocks noGrp="1" noChangeArrowheads="1"/>
          </p:cNvSpPr>
          <p:nvPr>
            <p:ph type="body" idx="1"/>
          </p:nvPr>
        </p:nvSpPr>
        <p:spPr>
          <a:xfrm>
            <a:off x="165100" y="1536700"/>
            <a:ext cx="8813800" cy="4953000"/>
          </a:xfrm>
        </p:spPr>
        <p:txBody>
          <a:bodyPr/>
          <a:lstStyle/>
          <a:p>
            <a:pPr marL="533400" indent="-533400">
              <a:lnSpc>
                <a:spcPct val="90000"/>
              </a:lnSpc>
              <a:buFont typeface="Times" charset="0"/>
              <a:buAutoNum type="arabicParenR"/>
            </a:pPr>
            <a:r>
              <a:rPr lang="en-US" sz="2400">
                <a:latin typeface="Arial" charset="0"/>
              </a:rPr>
              <a:t>Vigorous program to detect objects that are aiming near Earth</a:t>
            </a:r>
          </a:p>
          <a:p>
            <a:pPr marL="914400" lvl="1" indent="-457200">
              <a:lnSpc>
                <a:spcPct val="90000"/>
              </a:lnSpc>
              <a:buFont typeface="Times" charset="0"/>
              <a:buChar char="•"/>
            </a:pPr>
            <a:r>
              <a:rPr lang="en-US" sz="2000">
                <a:latin typeface="Arial" charset="0"/>
                <a:ea typeface="ヒラギノ角ゴ Pro W3" charset="0"/>
              </a:rPr>
              <a:t>Several are under way; not as vigorous as they might be</a:t>
            </a:r>
          </a:p>
          <a:p>
            <a:pPr marL="914400" lvl="1" indent="-457200">
              <a:lnSpc>
                <a:spcPct val="90000"/>
              </a:lnSpc>
              <a:buFont typeface="Times" charset="0"/>
              <a:buChar char="•"/>
            </a:pPr>
            <a:r>
              <a:rPr lang="en-US" sz="2000">
                <a:latin typeface="Arial" charset="0"/>
                <a:ea typeface="ヒラギノ角ゴ Pro W3" charset="0"/>
              </a:rPr>
              <a:t>Also need better orbit prediction methods</a:t>
            </a:r>
          </a:p>
          <a:p>
            <a:pPr marL="533400" indent="-533400">
              <a:lnSpc>
                <a:spcPct val="90000"/>
              </a:lnSpc>
              <a:buFont typeface="Times" charset="0"/>
              <a:buAutoNum type="arabicParenR"/>
            </a:pPr>
            <a:r>
              <a:rPr lang="en-US" sz="2400">
                <a:latin typeface="Arial" charset="0"/>
              </a:rPr>
              <a:t>Characterize mechanical properties of the main types of asteroids, comets</a:t>
            </a:r>
          </a:p>
          <a:p>
            <a:pPr marL="914400" lvl="1" indent="-457200">
              <a:lnSpc>
                <a:spcPct val="90000"/>
              </a:lnSpc>
              <a:buFont typeface="Times" charset="0"/>
              <a:buChar char="•"/>
            </a:pPr>
            <a:r>
              <a:rPr lang="en-US" sz="2000">
                <a:latin typeface="Arial" charset="0"/>
                <a:ea typeface="ヒラギノ角ゴ Pro W3" charset="0"/>
              </a:rPr>
              <a:t>Are they solid?  Rubble piles?  Makes a difference.</a:t>
            </a:r>
          </a:p>
          <a:p>
            <a:pPr marL="533400" indent="-533400">
              <a:lnSpc>
                <a:spcPct val="90000"/>
              </a:lnSpc>
              <a:buFont typeface="Times" charset="0"/>
              <a:buAutoNum type="arabicParenR"/>
            </a:pPr>
            <a:r>
              <a:rPr lang="en-US" sz="2400">
                <a:latin typeface="Arial" charset="0"/>
              </a:rPr>
              <a:t>Work on conceptual ways to divert an incoming object</a:t>
            </a:r>
          </a:p>
          <a:p>
            <a:pPr marL="914400" lvl="1" indent="-457200">
              <a:lnSpc>
                <a:spcPct val="90000"/>
              </a:lnSpc>
              <a:buFont typeface="Times" charset="0"/>
              <a:buChar char="•"/>
            </a:pPr>
            <a:r>
              <a:rPr lang="en-US" sz="2000">
                <a:latin typeface="Arial" charset="0"/>
                <a:ea typeface="ヒラギノ角ゴ Pro W3" charset="0"/>
              </a:rPr>
              <a:t>Gentle (ion thruster for 50 yrs)</a:t>
            </a:r>
          </a:p>
          <a:p>
            <a:pPr marL="914400" lvl="1" indent="-457200">
              <a:lnSpc>
                <a:spcPct val="90000"/>
              </a:lnSpc>
              <a:buFont typeface="Times" charset="0"/>
              <a:buChar char="•"/>
            </a:pPr>
            <a:r>
              <a:rPr lang="en-US" sz="2000">
                <a:latin typeface="Arial" charset="0"/>
                <a:ea typeface="ヒラギノ角ゴ Pro W3" charset="0"/>
              </a:rPr>
              <a:t>Not so gentle (e.g. nuclear blast, ….)</a:t>
            </a:r>
          </a:p>
          <a:p>
            <a:pPr marL="914400" lvl="1" indent="-457200">
              <a:lnSpc>
                <a:spcPct val="90000"/>
              </a:lnSpc>
              <a:buFont typeface="Times" charset="0"/>
              <a:buChar char="•"/>
            </a:pPr>
            <a:r>
              <a:rPr lang="en-US" sz="2000">
                <a:latin typeface="Arial" charset="0"/>
                <a:ea typeface="ヒラギノ角ゴ Pro W3" charset="0"/>
              </a:rPr>
              <a:t>Solar radiation pressure? (paint one side white!)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p:txBody>
          <a:bodyPr/>
          <a:lstStyle/>
          <a:p>
            <a:r>
              <a:rPr lang="en-US">
                <a:latin typeface="Arial" charset="0"/>
              </a:rPr>
              <a:t>There are several projects to find near Earth asteroids and comets</a:t>
            </a:r>
          </a:p>
        </p:txBody>
      </p:sp>
      <p:sp>
        <p:nvSpPr>
          <p:cNvPr id="229379" name="Rectangle 3"/>
          <p:cNvSpPr>
            <a:spLocks noGrp="1" noChangeArrowheads="1"/>
          </p:cNvSpPr>
          <p:nvPr>
            <p:ph type="body" idx="1"/>
          </p:nvPr>
        </p:nvSpPr>
        <p:spPr/>
        <p:txBody>
          <a:bodyPr/>
          <a:lstStyle/>
          <a:p>
            <a:r>
              <a:rPr lang="en-US">
                <a:latin typeface="Arial" charset="0"/>
              </a:rPr>
              <a:t>It is thought that there are about 1600 Earth crossing asteroids larger than 1 km in diameter. </a:t>
            </a:r>
          </a:p>
          <a:p>
            <a:r>
              <a:rPr lang="en-US">
                <a:latin typeface="Arial" charset="0"/>
              </a:rPr>
              <a:t>Only about 100 are known. </a:t>
            </a:r>
          </a:p>
          <a:p>
            <a:r>
              <a:rPr lang="en-US">
                <a:latin typeface="Arial" charset="0"/>
              </a:rPr>
              <a:t>Programs to find most of them are under way</a:t>
            </a:r>
          </a:p>
          <a:p>
            <a:r>
              <a:rPr lang="en-US">
                <a:latin typeface="Arial" charset="0"/>
              </a:rPr>
              <a:t>Still somewhat of a hard sell to funding agencies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p:txBody>
          <a:bodyPr/>
          <a:lstStyle/>
          <a:p>
            <a:r>
              <a:rPr lang="en-US">
                <a:latin typeface="Arial" charset="0"/>
              </a:rPr>
              <a:t>Question	</a:t>
            </a:r>
          </a:p>
        </p:txBody>
      </p:sp>
      <p:sp>
        <p:nvSpPr>
          <p:cNvPr id="231427" name="Rectangle 3"/>
          <p:cNvSpPr>
            <a:spLocks noGrp="1" noChangeArrowheads="1"/>
          </p:cNvSpPr>
          <p:nvPr>
            <p:ph type="body" idx="1"/>
          </p:nvPr>
        </p:nvSpPr>
        <p:spPr/>
        <p:txBody>
          <a:bodyPr/>
          <a:lstStyle/>
          <a:p>
            <a:r>
              <a:rPr lang="en-US">
                <a:latin typeface="Arial" charset="0"/>
              </a:rPr>
              <a:t>If one of the Near Earth Object programs finds an incoming asteroid that will likely hit the Earth, should they announce it to the public?</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lstStyle/>
          <a:p>
            <a:pPr>
              <a:defRPr/>
            </a:pPr>
            <a:endParaRPr lang="en-US">
              <a:ea typeface="+mj-ea"/>
              <a:cs typeface="+mj-cs"/>
            </a:endParaRPr>
          </a:p>
        </p:txBody>
      </p:sp>
      <p:sp>
        <p:nvSpPr>
          <p:cNvPr id="233475" name="Rectangle 3"/>
          <p:cNvSpPr>
            <a:spLocks noGrp="1" noChangeArrowheads="1"/>
          </p:cNvSpPr>
          <p:nvPr>
            <p:ph type="body" idx="1"/>
          </p:nvPr>
        </p:nvSpPr>
        <p:spPr/>
        <p:txBody>
          <a:bodyPr/>
          <a:lstStyle/>
          <a:p>
            <a:pPr>
              <a:defRPr/>
            </a:pPr>
            <a:endParaRPr lang="en-US">
              <a:ea typeface="+mn-ea"/>
              <a:cs typeface="+mn-cs"/>
            </a:endParaRPr>
          </a:p>
        </p:txBody>
      </p:sp>
      <p:pic>
        <p:nvPicPr>
          <p:cNvPr id="233476" name="Picture 4"/>
          <p:cNvPicPr>
            <a:picLocks noChangeAspect="1" noChangeArrowheads="1"/>
          </p:cNvPicPr>
          <p:nvPr/>
        </p:nvPicPr>
        <p:blipFill>
          <a:blip r:embed="rId3"/>
          <a:srcRect/>
          <a:stretch>
            <a:fillRect/>
          </a:stretch>
        </p:blipFill>
        <p:spPr bwMode="auto">
          <a:xfrm>
            <a:off x="1295400" y="133350"/>
            <a:ext cx="4962525" cy="6616700"/>
          </a:xfrm>
          <a:prstGeom prst="rect">
            <a:avLst/>
          </a:prstGeom>
          <a:noFill/>
          <a:ln w="28575">
            <a:solidFill>
              <a:schemeClr val="bg2"/>
            </a:solidFill>
            <a:miter lim="800000"/>
            <a:headEnd/>
            <a:tailEnd/>
          </a:ln>
          <a:effectLst>
            <a:outerShdw blurRad="63500" dist="38099" dir="2700000" algn="ctr" rotWithShape="0">
              <a:srgbClr val="000000">
                <a:alpha val="74998"/>
              </a:srgbClr>
            </a:outerShdw>
          </a:effec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p:txBody>
          <a:bodyPr/>
          <a:lstStyle/>
          <a:p>
            <a:pPr>
              <a:defRPr/>
            </a:pPr>
            <a:endParaRPr lang="en-US">
              <a:ea typeface="+mj-ea"/>
              <a:cs typeface="+mj-cs"/>
            </a:endParaRPr>
          </a:p>
        </p:txBody>
      </p:sp>
      <p:sp>
        <p:nvSpPr>
          <p:cNvPr id="234499" name="Rectangle 3"/>
          <p:cNvSpPr>
            <a:spLocks noGrp="1" noChangeArrowheads="1"/>
          </p:cNvSpPr>
          <p:nvPr>
            <p:ph type="body" idx="1"/>
          </p:nvPr>
        </p:nvSpPr>
        <p:spPr>
          <a:xfrm>
            <a:off x="5257800" y="1524000"/>
            <a:ext cx="3530600" cy="4876800"/>
          </a:xfrm>
        </p:spPr>
        <p:txBody>
          <a:bodyPr/>
          <a:lstStyle/>
          <a:p>
            <a:r>
              <a:rPr lang="en-US">
                <a:latin typeface="Arial" charset="0"/>
              </a:rPr>
              <a:t>Low probability of a rare but high-consequence event</a:t>
            </a:r>
          </a:p>
        </p:txBody>
      </p:sp>
      <p:pic>
        <p:nvPicPr>
          <p:cNvPr id="1843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4960938"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p:txBody>
          <a:bodyPr/>
          <a:lstStyle/>
          <a:p>
            <a:r>
              <a:rPr lang="en-US" dirty="0" smtClean="0">
                <a:latin typeface="Arial" charset="0"/>
              </a:rPr>
              <a:t>Cosmic Collisions: The </a:t>
            </a:r>
            <a:r>
              <a:rPr lang="en-US" dirty="0">
                <a:latin typeface="Arial" charset="0"/>
              </a:rPr>
              <a:t>main points</a:t>
            </a:r>
          </a:p>
        </p:txBody>
      </p:sp>
      <p:sp>
        <p:nvSpPr>
          <p:cNvPr id="236547" name="Rectangle 3"/>
          <p:cNvSpPr>
            <a:spLocks noGrp="1" noChangeArrowheads="1"/>
          </p:cNvSpPr>
          <p:nvPr>
            <p:ph type="body" idx="1"/>
          </p:nvPr>
        </p:nvSpPr>
        <p:spPr>
          <a:xfrm>
            <a:off x="152400" y="1371600"/>
            <a:ext cx="8534400" cy="5410200"/>
          </a:xfrm>
        </p:spPr>
        <p:txBody>
          <a:bodyPr/>
          <a:lstStyle/>
          <a:p>
            <a:pPr>
              <a:lnSpc>
                <a:spcPct val="90000"/>
              </a:lnSpc>
            </a:pPr>
            <a:r>
              <a:rPr lang="en-US" sz="2000" dirty="0">
                <a:latin typeface="Arial" charset="0"/>
              </a:rPr>
              <a:t>Cosmic collisions played major role in Solar System evolution</a:t>
            </a:r>
          </a:p>
          <a:p>
            <a:pPr lvl="1">
              <a:lnSpc>
                <a:spcPct val="90000"/>
              </a:lnSpc>
            </a:pPr>
            <a:r>
              <a:rPr lang="en-US" sz="1800" dirty="0">
                <a:latin typeface="Arial" charset="0"/>
                <a:ea typeface="ヒラギノ角ゴ Pro W3" charset="0"/>
              </a:rPr>
              <a:t>Aggregation of planets from </a:t>
            </a:r>
            <a:r>
              <a:rPr lang="en-US" sz="1800" dirty="0" err="1">
                <a:latin typeface="Arial" charset="0"/>
                <a:ea typeface="ヒラギノ角ゴ Pro W3" charset="0"/>
              </a:rPr>
              <a:t>planetesimals</a:t>
            </a:r>
            <a:endParaRPr lang="en-US" sz="1800" dirty="0">
              <a:latin typeface="Arial" charset="0"/>
              <a:ea typeface="ヒラギノ角ゴ Pro W3" charset="0"/>
            </a:endParaRPr>
          </a:p>
          <a:p>
            <a:pPr lvl="1">
              <a:lnSpc>
                <a:spcPct val="90000"/>
              </a:lnSpc>
            </a:pPr>
            <a:r>
              <a:rPr lang="en-US" sz="1800" dirty="0">
                <a:latin typeface="Arial" charset="0"/>
                <a:ea typeface="ヒラギノ角ゴ Pro W3" charset="0"/>
              </a:rPr>
              <a:t>Formation of Moon, tilt of Uranus</a:t>
            </a:r>
            <a:r>
              <a:rPr lang="ja-JP" altLang="en-US" sz="1800" dirty="0">
                <a:latin typeface="Arial" charset="0"/>
                <a:ea typeface="ヒラギノ角ゴ Pro W3" charset="0"/>
              </a:rPr>
              <a:t>’</a:t>
            </a:r>
            <a:r>
              <a:rPr lang="en-US" sz="1800" dirty="0">
                <a:latin typeface="Arial" charset="0"/>
                <a:ea typeface="ヒラギノ角ゴ Pro W3" charset="0"/>
              </a:rPr>
              <a:t> axis, composition of Mercury</a:t>
            </a:r>
          </a:p>
          <a:p>
            <a:pPr>
              <a:lnSpc>
                <a:spcPct val="90000"/>
              </a:lnSpc>
            </a:pPr>
            <a:r>
              <a:rPr lang="en-US" sz="2000" dirty="0">
                <a:latin typeface="Arial" charset="0"/>
              </a:rPr>
              <a:t>Also played a major role in Earth</a:t>
            </a:r>
            <a:r>
              <a:rPr lang="ja-JP" altLang="en-US" sz="2000" dirty="0">
                <a:latin typeface="Arial" charset="0"/>
              </a:rPr>
              <a:t>’</a:t>
            </a:r>
            <a:r>
              <a:rPr lang="en-US" sz="2000" dirty="0">
                <a:latin typeface="Arial" charset="0"/>
              </a:rPr>
              <a:t>s evolution</a:t>
            </a:r>
          </a:p>
          <a:p>
            <a:pPr lvl="1">
              <a:lnSpc>
                <a:spcPct val="90000"/>
              </a:lnSpc>
            </a:pPr>
            <a:r>
              <a:rPr lang="en-US" sz="1800" dirty="0">
                <a:latin typeface="Arial" charset="0"/>
                <a:ea typeface="ヒラギノ角ゴ Pro W3" charset="0"/>
              </a:rPr>
              <a:t>Tilt of axis</a:t>
            </a:r>
          </a:p>
          <a:p>
            <a:pPr lvl="1">
              <a:lnSpc>
                <a:spcPct val="90000"/>
              </a:lnSpc>
            </a:pPr>
            <a:r>
              <a:rPr lang="en-US" sz="1800" dirty="0">
                <a:latin typeface="Arial" charset="0"/>
                <a:ea typeface="ヒラギノ角ゴ Pro W3" charset="0"/>
              </a:rPr>
              <a:t>Mass extinctions (dinosaurs, others)</a:t>
            </a:r>
          </a:p>
          <a:p>
            <a:pPr>
              <a:lnSpc>
                <a:spcPct val="90000"/>
              </a:lnSpc>
            </a:pPr>
            <a:r>
              <a:rPr lang="en-US" sz="2000" dirty="0">
                <a:latin typeface="Arial" charset="0"/>
              </a:rPr>
              <a:t>Collision history derived from crater patterns, isotope ratios</a:t>
            </a:r>
          </a:p>
          <a:p>
            <a:pPr>
              <a:lnSpc>
                <a:spcPct val="90000"/>
              </a:lnSpc>
            </a:pPr>
            <a:r>
              <a:rPr lang="en-US" sz="2000" dirty="0">
                <a:latin typeface="Arial" charset="0"/>
              </a:rPr>
              <a:t>Probability of global catastrophic impact </a:t>
            </a:r>
            <a:r>
              <a:rPr lang="en-US" sz="2000" dirty="0" smtClean="0">
                <a:latin typeface="Arial" charset="0"/>
              </a:rPr>
              <a:t>once </a:t>
            </a:r>
            <a:r>
              <a:rPr lang="en-US" sz="2000" dirty="0">
                <a:latin typeface="Arial" charset="0"/>
              </a:rPr>
              <a:t>every 100 million </a:t>
            </a:r>
            <a:r>
              <a:rPr lang="en-US" sz="2000" dirty="0" smtClean="0">
                <a:latin typeface="Arial" charset="0"/>
              </a:rPr>
              <a:t>years; regional </a:t>
            </a:r>
            <a:r>
              <a:rPr lang="en-US" sz="2000" dirty="0" smtClean="0">
                <a:latin typeface="Arial" charset="0"/>
              </a:rPr>
              <a:t>catastrophic </a:t>
            </a:r>
            <a:r>
              <a:rPr lang="en-US" sz="2000" dirty="0" smtClean="0">
                <a:latin typeface="Arial" charset="0"/>
              </a:rPr>
              <a:t>events more frequent</a:t>
            </a:r>
            <a:endParaRPr lang="en-US" sz="2000" dirty="0">
              <a:latin typeface="Arial" charset="0"/>
            </a:endParaRPr>
          </a:p>
          <a:p>
            <a:pPr>
              <a:lnSpc>
                <a:spcPct val="90000"/>
              </a:lnSpc>
            </a:pPr>
            <a:r>
              <a:rPr lang="en-US" sz="2000" dirty="0">
                <a:latin typeface="Arial" charset="0"/>
              </a:rPr>
              <a:t>Recent advances in tracking all Near-Earth Objects (NEO</a:t>
            </a:r>
            <a:r>
              <a:rPr lang="ja-JP" altLang="en-US" sz="2000" dirty="0">
                <a:latin typeface="Arial" charset="0"/>
              </a:rPr>
              <a:t>’</a:t>
            </a:r>
            <a:r>
              <a:rPr lang="en-US" sz="2000" dirty="0">
                <a:latin typeface="Arial" charset="0"/>
              </a:rPr>
              <a:t>s)</a:t>
            </a:r>
          </a:p>
          <a:p>
            <a:pPr lvl="1">
              <a:lnSpc>
                <a:spcPct val="90000"/>
              </a:lnSpc>
            </a:pPr>
            <a:r>
              <a:rPr lang="en-US" sz="1800" dirty="0">
                <a:latin typeface="Arial" charset="0"/>
                <a:ea typeface="ヒラギノ角ゴ Pro W3" charset="0"/>
              </a:rPr>
              <a:t>Very active field of research!</a:t>
            </a:r>
          </a:p>
          <a:p>
            <a:pPr lvl="1">
              <a:lnSpc>
                <a:spcPct val="90000"/>
              </a:lnSpc>
            </a:pPr>
            <a:r>
              <a:rPr lang="en-US" sz="1800" dirty="0">
                <a:latin typeface="Arial" charset="0"/>
                <a:ea typeface="ヒラギノ角ゴ Pro W3" charset="0"/>
              </a:rPr>
              <a:t>Probability is 100% that a Near Earth Object will hit us.  The big questions are "how soon?"  and "what can we do about it?"</a:t>
            </a:r>
            <a:endParaRPr lang="en-US" sz="1600" dirty="0">
              <a:latin typeface="Arial" charset="0"/>
              <a:ea typeface="ヒラギノ角ゴ Pro W3" charset="0"/>
            </a:endParaRPr>
          </a:p>
          <a:p>
            <a:pPr lvl="1">
              <a:lnSpc>
                <a:spcPct val="90000"/>
              </a:lnSpc>
            </a:pPr>
            <a:endParaRPr lang="en-US" sz="1600" dirty="0">
              <a:latin typeface="Arial" charset="0"/>
              <a:ea typeface="ヒラギノ角ゴ Pro W3"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r>
              <a:rPr lang="en-US">
                <a:latin typeface="Arial" charset="0"/>
                <a:ea typeface="ヒラギノ角ゴ Pro W3" charset="0"/>
                <a:cs typeface="ヒラギノ角ゴ Pro W3" charset="0"/>
              </a:rPr>
              <a:t>Asteroids are quite far apart</a:t>
            </a:r>
            <a:br>
              <a:rPr lang="en-US">
                <a:latin typeface="Arial" charset="0"/>
                <a:ea typeface="ヒラギノ角ゴ Pro W3" charset="0"/>
                <a:cs typeface="ヒラギノ角ゴ Pro W3" charset="0"/>
              </a:rPr>
            </a:br>
            <a:r>
              <a:rPr lang="en-US">
                <a:latin typeface="Arial" charset="0"/>
                <a:ea typeface="ヒラギノ角ゴ Pro W3" charset="0"/>
                <a:cs typeface="ヒラギノ角ゴ Pro W3" charset="0"/>
              </a:rPr>
              <a:t> (not like in Star Wars)</a:t>
            </a:r>
          </a:p>
        </p:txBody>
      </p:sp>
      <p:sp>
        <p:nvSpPr>
          <p:cNvPr id="124931" name="Rectangle 3"/>
          <p:cNvSpPr>
            <a:spLocks noGrp="1" noChangeArrowheads="1"/>
          </p:cNvSpPr>
          <p:nvPr>
            <p:ph type="body" idx="1"/>
          </p:nvPr>
        </p:nvSpPr>
        <p:spPr>
          <a:xfrm>
            <a:off x="304800" y="1828800"/>
            <a:ext cx="8534400" cy="4876800"/>
          </a:xfrm>
        </p:spPr>
        <p:txBody>
          <a:bodyPr/>
          <a:lstStyle/>
          <a:p>
            <a:pPr>
              <a:lnSpc>
                <a:spcPct val="90000"/>
              </a:lnSpc>
              <a:spcBef>
                <a:spcPct val="50000"/>
              </a:spcBef>
            </a:pPr>
            <a:r>
              <a:rPr lang="en-US" sz="2400" dirty="0">
                <a:latin typeface="Arial" charset="0"/>
                <a:ea typeface="ヒラギノ角ゴ Pro W3" charset="0"/>
                <a:cs typeface="ヒラギノ角ゴ Pro W3" charset="0"/>
              </a:rPr>
              <a:t>About 100,000 asteroids larger than 1 km</a:t>
            </a:r>
          </a:p>
          <a:p>
            <a:pPr>
              <a:lnSpc>
                <a:spcPct val="90000"/>
              </a:lnSpc>
              <a:spcBef>
                <a:spcPct val="50000"/>
              </a:spcBef>
            </a:pPr>
            <a:r>
              <a:rPr lang="en-US" sz="2400" dirty="0">
                <a:latin typeface="Arial" charset="0"/>
                <a:ea typeface="ヒラギノ角ゴ Pro W3" charset="0"/>
                <a:cs typeface="ヒラギノ角ゴ Pro W3" charset="0"/>
              </a:rPr>
              <a:t>Not much mass: if gathered in a sphere, they would make a body less than 1000 km in diameter</a:t>
            </a:r>
          </a:p>
          <a:p>
            <a:pPr>
              <a:lnSpc>
                <a:spcPct val="90000"/>
              </a:lnSpc>
              <a:spcBef>
                <a:spcPct val="50000"/>
              </a:spcBef>
            </a:pPr>
            <a:r>
              <a:rPr lang="en-US" sz="2400" dirty="0">
                <a:latin typeface="Arial" charset="0"/>
                <a:ea typeface="ヒラギノ角ゴ Pro W3" charset="0"/>
                <a:cs typeface="ヒラギノ角ゴ Pro W3" charset="0"/>
              </a:rPr>
              <a:t>Mean distance between asteroids is </a:t>
            </a:r>
            <a:r>
              <a:rPr lang="en-US" sz="2400" dirty="0">
                <a:solidFill>
                  <a:srgbClr val="58EBFF"/>
                </a:solidFill>
                <a:latin typeface="Arial" charset="0"/>
                <a:ea typeface="ヒラギノ角ゴ Pro W3" charset="0"/>
                <a:cs typeface="ヒラギノ角ゴ Pro W3" charset="0"/>
              </a:rPr>
              <a:t>several million km!</a:t>
            </a:r>
            <a:endParaRPr lang="en-US" sz="2400" dirty="0">
              <a:latin typeface="Arial" charset="0"/>
              <a:ea typeface="ヒラギノ角ゴ Pro W3" charset="0"/>
              <a:cs typeface="ヒラギノ角ゴ Pro W3" charset="0"/>
            </a:endParaRPr>
          </a:p>
          <a:p>
            <a:pPr>
              <a:lnSpc>
                <a:spcPct val="90000"/>
              </a:lnSpc>
              <a:spcBef>
                <a:spcPct val="50000"/>
              </a:spcBef>
            </a:pPr>
            <a:r>
              <a:rPr lang="en-US" sz="2400" dirty="0">
                <a:latin typeface="Arial" charset="0"/>
                <a:ea typeface="ヒラギノ角ゴ Pro W3" charset="0"/>
                <a:cs typeface="ヒラギノ角ゴ Pro W3" charset="0"/>
              </a:rPr>
              <a:t>If you were on an asteroid and looked up, you would see at most one other asteroid with your naked </a:t>
            </a:r>
            <a:r>
              <a:rPr lang="en-US" sz="2400" dirty="0" smtClean="0">
                <a:latin typeface="Arial" charset="0"/>
                <a:ea typeface="ヒラギノ角ゴ Pro W3" charset="0"/>
                <a:cs typeface="ヒラギノ角ゴ Pro W3" charset="0"/>
              </a:rPr>
              <a:t>eye</a:t>
            </a:r>
            <a:endParaRPr lang="en-US" sz="2400"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34199638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r>
              <a:rPr lang="en-US">
                <a:latin typeface="Arial" charset="0"/>
                <a:ea typeface="ヒラギノ角ゴ Pro W3" charset="0"/>
                <a:cs typeface="ヒラギノ角ゴ Pro W3" charset="0"/>
              </a:rPr>
              <a:t>Finding asteroids: they move fast with respect to the stars</a:t>
            </a:r>
          </a:p>
        </p:txBody>
      </p:sp>
      <p:sp>
        <p:nvSpPr>
          <p:cNvPr id="147459" name="Rectangle 3"/>
          <p:cNvSpPr>
            <a:spLocks noGrp="1" noChangeArrowheads="1"/>
          </p:cNvSpPr>
          <p:nvPr>
            <p:ph type="body" idx="1"/>
          </p:nvPr>
        </p:nvSpPr>
        <p:spPr/>
        <p:txBody>
          <a:bodyPr/>
          <a:lstStyle/>
          <a:p>
            <a:pPr>
              <a:defRPr/>
            </a:pPr>
            <a:endParaRPr lang="en-US">
              <a:ea typeface="+mn-ea"/>
              <a:cs typeface="+mn-cs"/>
            </a:endParaRPr>
          </a:p>
        </p:txBody>
      </p:sp>
      <p:pic>
        <p:nvPicPr>
          <p:cNvPr id="67588" name="asteroid_2002ny40.mov" descr="/Users/max/WORK_FILES/UCSC/Courses and Curriculum/AY 18/AY 18 2007/Lectures/Lecture 14/asteroid_2002ny40.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270000" y="1460500"/>
            <a:ext cx="605155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812789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2000"/>
                                  </p:stCondLst>
                                  <p:childTnLst>
                                    <p:cmd type="call" cmd="playFrom(0.0)">
                                      <p:cBhvr>
                                        <p:cTn id="6" dur="3333" fill="hold"/>
                                        <p:tgtEl>
                                          <p:spTgt spid="6758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10000" fill="hold" display="0">
                  <p:stCondLst>
                    <p:cond delay="indefinite"/>
                  </p:stCondLst>
                  <p:endCondLst>
                    <p:cond evt="onPrev" delay="0">
                      <p:tgtEl>
                        <p:sldTgt/>
                      </p:tgtEl>
                    </p:cond>
                  </p:endCondLst>
                </p:cTn>
                <p:tgtEl>
                  <p:spTgt spid="67588"/>
                </p:tgtEl>
              </p:cMediaNode>
            </p:video>
            <p:seq concurrent="1" nextAc="seek">
              <p:cTn id="8" restart="whenNotActive" fill="hold" evtFilter="cancelBubble" nodeType="interactiveSeq">
                <p:stCondLst>
                  <p:cond evt="onClick" delay="0">
                    <p:tgtEl>
                      <p:spTgt spid="6758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7588"/>
                                        </p:tgtEl>
                                      </p:cBhvr>
                                    </p:cmd>
                                  </p:childTnLst>
                                </p:cTn>
                              </p:par>
                            </p:childTnLst>
                          </p:cTn>
                        </p:par>
                      </p:childTnLst>
                    </p:cTn>
                  </p:par>
                </p:childTnLst>
              </p:cTn>
              <p:nextCondLst>
                <p:cond evt="onClick" delay="0">
                  <p:tgtEl>
                    <p:spTgt spid="6758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r>
              <a:rPr lang="en-US">
                <a:latin typeface="Arial" charset="0"/>
                <a:ea typeface="ヒラギノ角ゴ Pro W3" charset="0"/>
                <a:cs typeface="ヒラギノ角ゴ Pro W3" charset="0"/>
              </a:rPr>
              <a:t>ConcepTest</a:t>
            </a:r>
          </a:p>
        </p:txBody>
      </p:sp>
      <p:sp>
        <p:nvSpPr>
          <p:cNvPr id="160771" name="Rectangle 3"/>
          <p:cNvSpPr>
            <a:spLocks noGrp="1" noChangeArrowheads="1"/>
          </p:cNvSpPr>
          <p:nvPr>
            <p:ph type="body" idx="1"/>
          </p:nvPr>
        </p:nvSpPr>
        <p:spPr/>
        <p:txBody>
          <a:bodyPr/>
          <a:lstStyle/>
          <a:p>
            <a:r>
              <a:rPr lang="en-US">
                <a:latin typeface="Arial" charset="0"/>
                <a:ea typeface="ヒラギノ角ゴ Pro W3" charset="0"/>
                <a:cs typeface="ヒラギノ角ゴ Pro W3" charset="0"/>
              </a:rPr>
              <a:t>We've seen that many asteroids look like lumpy potatoes (very irregular shapes).  </a:t>
            </a:r>
          </a:p>
          <a:p>
            <a:r>
              <a:rPr lang="en-US">
                <a:latin typeface="Arial" charset="0"/>
                <a:ea typeface="ヒラギノ角ゴ Pro W3" charset="0"/>
                <a:cs typeface="ヒラギノ角ゴ Pro W3" charset="0"/>
              </a:rPr>
              <a:t>But some, such as Vesta, are pretty round.</a:t>
            </a:r>
          </a:p>
          <a:p>
            <a:r>
              <a:rPr lang="en-US">
                <a:latin typeface="Arial" charset="0"/>
                <a:ea typeface="ヒラギノ角ゴ Pro W3" charset="0"/>
                <a:cs typeface="ヒラギノ角ゴ Pro W3" charset="0"/>
              </a:rPr>
              <a:t>What physical properties could cause some asteroids to be lumpy and some to be round?</a:t>
            </a:r>
          </a:p>
        </p:txBody>
      </p:sp>
    </p:spTree>
    <p:extLst>
      <p:ext uri="{BB962C8B-B14F-4D97-AF65-F5344CB8AC3E}">
        <p14:creationId xmlns:p14="http://schemas.microsoft.com/office/powerpoint/2010/main" val="24332695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r>
              <a:rPr lang="en-US">
                <a:latin typeface="Arial" charset="0"/>
                <a:ea typeface="ヒラギノ角ゴ Pro W3" charset="0"/>
                <a:cs typeface="ヒラギノ角ゴ Pro W3" charset="0"/>
              </a:rPr>
              <a:t>Asteroid categories and characteristics</a:t>
            </a:r>
          </a:p>
        </p:txBody>
      </p:sp>
      <p:sp>
        <p:nvSpPr>
          <p:cNvPr id="129027" name="Rectangle 3"/>
          <p:cNvSpPr>
            <a:spLocks noGrp="1" noChangeArrowheads="1"/>
          </p:cNvSpPr>
          <p:nvPr>
            <p:ph type="body" idx="1"/>
          </p:nvPr>
        </p:nvSpPr>
        <p:spPr>
          <a:xfrm>
            <a:off x="241300" y="1409700"/>
            <a:ext cx="8737600" cy="5016500"/>
          </a:xfrm>
        </p:spPr>
        <p:txBody>
          <a:bodyPr/>
          <a:lstStyle/>
          <a:p>
            <a:r>
              <a:rPr lang="en-US">
                <a:latin typeface="Arial" charset="0"/>
                <a:ea typeface="ヒラギノ角ゴ Pro W3" charset="0"/>
                <a:cs typeface="ヒラギノ角ゴ Pro W3" charset="0"/>
              </a:rPr>
              <a:t>Can categorize asteroids by albedo (reflectance)</a:t>
            </a:r>
          </a:p>
          <a:p>
            <a:pPr lvl="1"/>
            <a:r>
              <a:rPr lang="en-US">
                <a:latin typeface="Arial" charset="0"/>
                <a:ea typeface="ヒラギノ角ゴ Pro W3" charset="0"/>
              </a:rPr>
              <a:t>Dark (low reflectance): C (carbon)</a:t>
            </a:r>
          </a:p>
          <a:p>
            <a:pPr lvl="1"/>
            <a:r>
              <a:rPr lang="en-US">
                <a:latin typeface="Arial" charset="0"/>
                <a:ea typeface="ヒラギノ角ゴ Pro W3" charset="0"/>
              </a:rPr>
              <a:t>Medium reflectance: M (metallic)</a:t>
            </a:r>
          </a:p>
          <a:p>
            <a:pPr lvl="1"/>
            <a:r>
              <a:rPr lang="en-US">
                <a:latin typeface="Arial" charset="0"/>
                <a:ea typeface="ヒラギノ角ゴ Pro W3" charset="0"/>
              </a:rPr>
              <a:t>High reflectance: S (silicates, rock)</a:t>
            </a:r>
          </a:p>
          <a:p>
            <a:pPr lvl="1"/>
            <a:r>
              <a:rPr lang="en-US">
                <a:latin typeface="Arial" charset="0"/>
                <a:ea typeface="ヒラギノ角ゴ Pro W3" charset="0"/>
              </a:rPr>
              <a:t>Meteorites hitting Earth have same categories!</a:t>
            </a:r>
          </a:p>
          <a:p>
            <a:pPr>
              <a:spcBef>
                <a:spcPct val="25000"/>
              </a:spcBef>
            </a:pPr>
            <a:r>
              <a:rPr lang="en-US">
                <a:latin typeface="Arial" charset="0"/>
                <a:ea typeface="ヒラギノ角ゴ Pro W3" charset="0"/>
                <a:cs typeface="ヒラギノ角ゴ Pro W3" charset="0"/>
              </a:rPr>
              <a:t>Categories correlate with distance from Sun</a:t>
            </a:r>
          </a:p>
        </p:txBody>
      </p:sp>
      <p:pic>
        <p:nvPicPr>
          <p:cNvPr id="788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063" y="4289425"/>
            <a:ext cx="6859587"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09859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en-US">
                <a:latin typeface="Arial" charset="0"/>
                <a:ea typeface="ヒラギノ角ゴ Pro W3" charset="0"/>
                <a:cs typeface="ヒラギノ角ゴ Pro W3" charset="0"/>
              </a:rPr>
              <a:t>The few asteroid binaries analyzed so far are not very dense</a:t>
            </a:r>
          </a:p>
        </p:txBody>
      </p:sp>
      <p:sp>
        <p:nvSpPr>
          <p:cNvPr id="130051" name="Rectangle 3"/>
          <p:cNvSpPr>
            <a:spLocks noGrp="1" noChangeArrowheads="1"/>
          </p:cNvSpPr>
          <p:nvPr>
            <p:ph type="body" idx="1"/>
          </p:nvPr>
        </p:nvSpPr>
        <p:spPr>
          <a:xfrm>
            <a:off x="0" y="1498600"/>
            <a:ext cx="4800600" cy="5067300"/>
          </a:xfrm>
        </p:spPr>
        <p:txBody>
          <a:bodyPr/>
          <a:lstStyle/>
          <a:p>
            <a:r>
              <a:rPr lang="en-US">
                <a:latin typeface="Arial" charset="0"/>
                <a:ea typeface="ヒラギノ角ゴ Pro W3" charset="0"/>
                <a:cs typeface="ヒラギノ角ゴ Pro W3" charset="0"/>
              </a:rPr>
              <a:t>Example: Eugenia</a:t>
            </a:r>
          </a:p>
          <a:p>
            <a:pPr lvl="1"/>
            <a:r>
              <a:rPr lang="en-US">
                <a:latin typeface="Arial" charset="0"/>
                <a:ea typeface="ヒラギノ角ゴ Pro W3" charset="0"/>
              </a:rPr>
              <a:t>Made of carbonaceous material, should have high density</a:t>
            </a:r>
          </a:p>
          <a:p>
            <a:pPr lvl="1"/>
            <a:r>
              <a:rPr lang="en-US">
                <a:latin typeface="Arial" charset="0"/>
                <a:ea typeface="ヒラギノ角ゴ Pro W3" charset="0"/>
              </a:rPr>
              <a:t>Yet measured density is only a bit higher than that of water!</a:t>
            </a:r>
          </a:p>
          <a:p>
            <a:pPr lvl="1"/>
            <a:r>
              <a:rPr lang="en-US">
                <a:latin typeface="Arial" charset="0"/>
                <a:ea typeface="ヒラギノ角ゴ Pro W3" charset="0"/>
              </a:rPr>
              <a:t>Conclusion: Eugenia is a loosely bound pile of individual pieces, with cracks (</a:t>
            </a:r>
            <a:r>
              <a:rPr lang="ja-JP" altLang="en-US">
                <a:latin typeface="Arial" charset="0"/>
                <a:ea typeface="ヒラギノ角ゴ Pro W3" charset="0"/>
              </a:rPr>
              <a:t>“</a:t>
            </a:r>
            <a:r>
              <a:rPr lang="en-US">
                <a:latin typeface="Arial" charset="0"/>
                <a:ea typeface="ヒラギノ角ゴ Pro W3" charset="0"/>
              </a:rPr>
              <a:t>voids</a:t>
            </a:r>
            <a:r>
              <a:rPr lang="ja-JP" altLang="en-US">
                <a:latin typeface="Arial" charset="0"/>
                <a:ea typeface="ヒラギノ角ゴ Pro W3" charset="0"/>
              </a:rPr>
              <a:t>”</a:t>
            </a:r>
            <a:r>
              <a:rPr lang="en-US">
                <a:latin typeface="Arial" charset="0"/>
                <a:ea typeface="ヒラギノ角ゴ Pro W3" charset="0"/>
              </a:rPr>
              <a:t>) in between</a:t>
            </a:r>
          </a:p>
        </p:txBody>
      </p:sp>
      <p:pic>
        <p:nvPicPr>
          <p:cNvPr id="130052" name="Picture 4" descr="12_03Figure-P"/>
          <p:cNvPicPr>
            <a:picLocks noChangeAspect="1" noChangeArrowheads="1"/>
          </p:cNvPicPr>
          <p:nvPr/>
        </p:nvPicPr>
        <p:blipFill>
          <a:blip r:embed="rId3"/>
          <a:srcRect l="1506" t="1486" r="1506" b="3270"/>
          <a:stretch>
            <a:fillRect/>
          </a:stretch>
        </p:blipFill>
        <p:spPr bwMode="auto">
          <a:xfrm>
            <a:off x="5146675" y="1852613"/>
            <a:ext cx="3748088" cy="3730625"/>
          </a:xfrm>
          <a:prstGeom prst="rect">
            <a:avLst/>
          </a:prstGeom>
          <a:noFill/>
          <a:effectLst>
            <a:outerShdw blurRad="63500" dist="35921" dir="2700000" algn="ctr" rotWithShape="0">
              <a:srgbClr val="000000">
                <a:alpha val="74998"/>
              </a:srgbClr>
            </a:outerShdw>
          </a:effectLst>
        </p:spPr>
      </p:pic>
    </p:spTree>
    <p:extLst>
      <p:ext uri="{BB962C8B-B14F-4D97-AF65-F5344CB8AC3E}">
        <p14:creationId xmlns:p14="http://schemas.microsoft.com/office/powerpoint/2010/main" val="27654425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 charset="0"/>
                <a:ea typeface="ヒラギノ角ゴ Pro W3" charset="0"/>
                <a:cs typeface="ヒラギノ角ゴ Pro W3" charset="0"/>
              </a:rPr>
              <a:t>Asteroids: solid bodies vs. rubble piles?</a:t>
            </a:r>
          </a:p>
        </p:txBody>
      </p:sp>
      <p:pic>
        <p:nvPicPr>
          <p:cNvPr id="87043" name="Picture 5" descr="mathilde.jpg"/>
          <p:cNvPicPr>
            <a:picLocks noChangeAspect="1"/>
          </p:cNvPicPr>
          <p:nvPr/>
        </p:nvPicPr>
        <p:blipFill>
          <a:blip r:embed="rId2">
            <a:extLst>
              <a:ext uri="{28A0092B-C50C-407E-A947-70E740481C1C}">
                <a14:useLocalDpi xmlns:a14="http://schemas.microsoft.com/office/drawing/2010/main" val="0"/>
              </a:ext>
            </a:extLst>
          </a:blip>
          <a:srcRect l="25000" t="10075" r="25000" b="10075"/>
          <a:stretch>
            <a:fillRect/>
          </a:stretch>
        </p:blipFill>
        <p:spPr bwMode="auto">
          <a:xfrm>
            <a:off x="727075" y="1916113"/>
            <a:ext cx="32639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8" descr="_41054432_itokawa_jaxa_20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57675" y="2497138"/>
            <a:ext cx="4530725" cy="272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TextBox 9"/>
          <p:cNvSpPr txBox="1">
            <a:spLocks noChangeArrowheads="1"/>
          </p:cNvSpPr>
          <p:nvPr/>
        </p:nvSpPr>
        <p:spPr bwMode="auto">
          <a:xfrm>
            <a:off x="1087438" y="5516563"/>
            <a:ext cx="7620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r>
              <a:rPr lang="en-US" sz="2800" b="1">
                <a:solidFill>
                  <a:srgbClr val="FFD59A"/>
                </a:solidFill>
                <a:latin typeface="Trebuchet MS" charset="0"/>
                <a:cs typeface="Trebuchet MS" charset="0"/>
              </a:rPr>
              <a:t>Mathilde: solid		Itokawa: rubble pile	</a:t>
            </a:r>
          </a:p>
        </p:txBody>
      </p:sp>
    </p:spTree>
    <p:extLst>
      <p:ext uri="{BB962C8B-B14F-4D97-AF65-F5344CB8AC3E}">
        <p14:creationId xmlns:p14="http://schemas.microsoft.com/office/powerpoint/2010/main" val="394564726"/>
      </p:ext>
    </p:extLst>
  </p:cSld>
  <p:clrMapOvr>
    <a:masterClrMapping/>
  </p:clrMapOvr>
  <p:transition xmlns:p14="http://schemas.microsoft.com/office/powerpoint/2010/mai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dirty="0">
                <a:latin typeface="Arial" charset="0"/>
              </a:rPr>
              <a:t>Outline of lecture</a:t>
            </a:r>
          </a:p>
        </p:txBody>
      </p:sp>
      <p:sp>
        <p:nvSpPr>
          <p:cNvPr id="40963" name="Rectangle 3"/>
          <p:cNvSpPr>
            <a:spLocks noGrp="1" noChangeArrowheads="1"/>
          </p:cNvSpPr>
          <p:nvPr>
            <p:ph type="body" idx="1"/>
          </p:nvPr>
        </p:nvSpPr>
        <p:spPr>
          <a:xfrm>
            <a:off x="304800" y="1600200"/>
            <a:ext cx="8128000" cy="5080000"/>
          </a:xfrm>
        </p:spPr>
        <p:txBody>
          <a:bodyPr/>
          <a:lstStyle/>
          <a:p>
            <a:pPr>
              <a:lnSpc>
                <a:spcPct val="90000"/>
              </a:lnSpc>
            </a:pPr>
            <a:r>
              <a:rPr lang="en-US" dirty="0">
                <a:latin typeface="Arial" charset="0"/>
              </a:rPr>
              <a:t>Asteroids</a:t>
            </a:r>
          </a:p>
          <a:p>
            <a:pPr>
              <a:lnSpc>
                <a:spcPct val="90000"/>
              </a:lnSpc>
            </a:pPr>
            <a:r>
              <a:rPr lang="en-US" dirty="0">
                <a:latin typeface="Arial" charset="0"/>
              </a:rPr>
              <a:t>Pluto and </a:t>
            </a:r>
            <a:r>
              <a:rPr lang="en-US" dirty="0" smtClean="0">
                <a:latin typeface="Arial" charset="0"/>
              </a:rPr>
              <a:t>Charon</a:t>
            </a:r>
          </a:p>
          <a:p>
            <a:pPr>
              <a:lnSpc>
                <a:spcPct val="90000"/>
              </a:lnSpc>
            </a:pPr>
            <a:r>
              <a:rPr lang="en-US" dirty="0" smtClean="0">
                <a:latin typeface="Arial" charset="0"/>
              </a:rPr>
              <a:t>Comets</a:t>
            </a:r>
            <a:endParaRPr lang="en-US" dirty="0">
              <a:latin typeface="Arial" charset="0"/>
            </a:endParaRPr>
          </a:p>
          <a:p>
            <a:pPr>
              <a:lnSpc>
                <a:spcPct val="90000"/>
              </a:lnSpc>
            </a:pPr>
            <a:r>
              <a:rPr lang="en-US" dirty="0" smtClean="0">
                <a:latin typeface="Arial" charset="0"/>
              </a:rPr>
              <a:t>Meteorites</a:t>
            </a:r>
            <a:endParaRPr lang="en-US" dirty="0">
              <a:latin typeface="Arial" charset="0"/>
            </a:endParaRPr>
          </a:p>
          <a:p>
            <a:pPr>
              <a:lnSpc>
                <a:spcPct val="90000"/>
              </a:lnSpc>
            </a:pPr>
            <a:r>
              <a:rPr lang="en-US" dirty="0" smtClean="0">
                <a:latin typeface="Arial" charset="0"/>
              </a:rPr>
              <a:t>Cosmic Collisions</a:t>
            </a:r>
            <a:endParaRPr lang="en-US" dirty="0">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pPr>
              <a:defRPr/>
            </a:pPr>
            <a:endParaRPr lang="en-US">
              <a:ea typeface="+mj-ea"/>
              <a:cs typeface="+mj-cs"/>
            </a:endParaRPr>
          </a:p>
        </p:txBody>
      </p:sp>
      <p:pic>
        <p:nvPicPr>
          <p:cNvPr id="7475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600" y="0"/>
            <a:ext cx="6858000" cy="62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 Box 5"/>
          <p:cNvSpPr txBox="1">
            <a:spLocks noChangeArrowheads="1"/>
          </p:cNvSpPr>
          <p:nvPr/>
        </p:nvSpPr>
        <p:spPr bwMode="auto">
          <a:xfrm>
            <a:off x="1930400" y="6410325"/>
            <a:ext cx="4359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r>
              <a:rPr lang="en-US" sz="2000">
                <a:solidFill>
                  <a:schemeClr val="bg2"/>
                </a:solidFill>
              </a:rPr>
              <a:t>Source: E. Asphaug, Scientific American</a:t>
            </a:r>
          </a:p>
        </p:txBody>
      </p:sp>
    </p:spTree>
    <p:extLst>
      <p:ext uri="{BB962C8B-B14F-4D97-AF65-F5344CB8AC3E}">
        <p14:creationId xmlns:p14="http://schemas.microsoft.com/office/powerpoint/2010/main" val="1862534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a:latin typeface="Arial" charset="0"/>
                <a:ea typeface="ヒラギノ角ゴ Pro W3" charset="0"/>
                <a:cs typeface="ヒラギノ角ゴ Pro W3" charset="0"/>
              </a:rPr>
              <a:t>The life story of an asteroid?</a:t>
            </a:r>
          </a:p>
        </p:txBody>
      </p:sp>
      <p:pic>
        <p:nvPicPr>
          <p:cNvPr id="8499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9713"/>
            <a:ext cx="9144000" cy="639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ext Box 8"/>
          <p:cNvSpPr txBox="1">
            <a:spLocks noChangeArrowheads="1"/>
          </p:cNvSpPr>
          <p:nvPr/>
        </p:nvSpPr>
        <p:spPr bwMode="auto">
          <a:xfrm>
            <a:off x="4775200" y="265113"/>
            <a:ext cx="4359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r>
              <a:rPr lang="en-US" sz="2000">
                <a:solidFill>
                  <a:schemeClr val="bg2"/>
                </a:solidFill>
              </a:rPr>
              <a:t>Source: E. Asphaug, Scientific American</a:t>
            </a:r>
          </a:p>
        </p:txBody>
      </p:sp>
    </p:spTree>
    <p:extLst>
      <p:ext uri="{BB962C8B-B14F-4D97-AF65-F5344CB8AC3E}">
        <p14:creationId xmlns:p14="http://schemas.microsoft.com/office/powerpoint/2010/main" val="32141688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 charset="0"/>
                <a:ea typeface="ヒラギノ角ゴ Pro W3" charset="0"/>
                <a:cs typeface="ヒラギノ角ゴ Pro W3" charset="0"/>
              </a:rPr>
              <a:t>Is this an asteroid-asteroid collision?</a:t>
            </a:r>
          </a:p>
        </p:txBody>
      </p:sp>
      <p:pic>
        <p:nvPicPr>
          <p:cNvPr id="90115" name="Picture 3" descr="Jewitt_AsteroidBreakup.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6638" y="1993900"/>
            <a:ext cx="7894637"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Oval 4"/>
          <p:cNvSpPr>
            <a:spLocks noChangeArrowheads="1"/>
          </p:cNvSpPr>
          <p:nvPr/>
        </p:nvSpPr>
        <p:spPr bwMode="auto">
          <a:xfrm>
            <a:off x="904875" y="1930400"/>
            <a:ext cx="3027363" cy="2814638"/>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90117" name="Group 8"/>
          <p:cNvGrpSpPr>
            <a:grpSpLocks/>
          </p:cNvGrpSpPr>
          <p:nvPr/>
        </p:nvGrpSpPr>
        <p:grpSpPr bwMode="auto">
          <a:xfrm>
            <a:off x="161925" y="5343525"/>
            <a:ext cx="3656013" cy="593725"/>
            <a:chOff x="162560" y="5344160"/>
            <a:chExt cx="3655029" cy="593745"/>
          </a:xfrm>
        </p:grpSpPr>
        <p:cxnSp>
          <p:nvCxnSpPr>
            <p:cNvPr id="90118" name="Straight Arrow Connector 6"/>
            <p:cNvCxnSpPr>
              <a:cxnSpLocks noChangeShapeType="1"/>
            </p:cNvCxnSpPr>
            <p:nvPr/>
          </p:nvCxnSpPr>
          <p:spPr bwMode="auto">
            <a:xfrm>
              <a:off x="1056640" y="5344160"/>
              <a:ext cx="1483360" cy="1588"/>
            </a:xfrm>
            <a:prstGeom prst="straightConnector1">
              <a:avLst/>
            </a:prstGeom>
            <a:noFill/>
            <a:ln w="57150">
              <a:solidFill>
                <a:srgbClr val="FFFF00"/>
              </a:solidFill>
              <a:round/>
              <a:headEnd/>
              <a:tailEnd type="arrow" w="med" len="med"/>
            </a:ln>
            <a:extLst>
              <a:ext uri="{909E8E84-426E-40dd-AFC4-6F175D3DCCD1}">
                <a14:hiddenFill xmlns:a14="http://schemas.microsoft.com/office/drawing/2010/main">
                  <a:noFill/>
                </a14:hiddenFill>
              </a:ext>
            </a:extLst>
          </p:spPr>
        </p:cxnSp>
        <p:sp>
          <p:nvSpPr>
            <p:cNvPr id="90119" name="TextBox 7"/>
            <p:cNvSpPr txBox="1">
              <a:spLocks noChangeArrowheads="1"/>
            </p:cNvSpPr>
            <p:nvPr/>
          </p:nvSpPr>
          <p:spPr bwMode="auto">
            <a:xfrm>
              <a:off x="162560" y="5476240"/>
              <a:ext cx="36550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r>
                <a:rPr lang="en-US" b="1">
                  <a:solidFill>
                    <a:srgbClr val="FFFF00"/>
                  </a:solidFill>
                  <a:latin typeface="Trebuchet MS" charset="0"/>
                  <a:cs typeface="Trebuchet MS" charset="0"/>
                </a:rPr>
                <a:t>Direction of Solar Wind</a:t>
              </a:r>
            </a:p>
          </p:txBody>
        </p:sp>
      </p:grpSp>
    </p:spTree>
    <p:extLst>
      <p:ext uri="{BB962C8B-B14F-4D97-AF65-F5344CB8AC3E}">
        <p14:creationId xmlns:p14="http://schemas.microsoft.com/office/powerpoint/2010/main" val="3235762048"/>
      </p:ext>
    </p:extLst>
  </p:cSld>
  <p:clrMapOvr>
    <a:masterClrMapping/>
  </p:clrMapOvr>
  <p:transition xmlns:p14="http://schemas.microsoft.com/office/powerpoint/2010/mai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r>
              <a:rPr lang="en-US">
                <a:latin typeface="Arial" charset="0"/>
                <a:ea typeface="ヒラギノ角ゴ Pro W3" charset="0"/>
                <a:cs typeface="ヒラギノ角ゴ Pro W3" charset="0"/>
              </a:rPr>
              <a:t>Differentiation in asteroids</a:t>
            </a:r>
          </a:p>
        </p:txBody>
      </p:sp>
      <p:sp>
        <p:nvSpPr>
          <p:cNvPr id="131075" name="Rectangle 3"/>
          <p:cNvSpPr>
            <a:spLocks noGrp="1" noChangeArrowheads="1"/>
          </p:cNvSpPr>
          <p:nvPr>
            <p:ph type="body" idx="1"/>
          </p:nvPr>
        </p:nvSpPr>
        <p:spPr>
          <a:xfrm>
            <a:off x="165100" y="4737100"/>
            <a:ext cx="8763000" cy="1854200"/>
          </a:xfrm>
        </p:spPr>
        <p:txBody>
          <a:bodyPr/>
          <a:lstStyle/>
          <a:p>
            <a:pPr>
              <a:spcBef>
                <a:spcPct val="30000"/>
              </a:spcBef>
            </a:pPr>
            <a:r>
              <a:rPr lang="en-US" sz="2400">
                <a:latin typeface="Arial" charset="0"/>
                <a:ea typeface="ヒラギノ角ゴ Pro W3" charset="0"/>
                <a:cs typeface="ヒラギノ角ゴ Pro W3" charset="0"/>
              </a:rPr>
              <a:t>Most asteroids were not heated beyond stage a)</a:t>
            </a:r>
          </a:p>
          <a:p>
            <a:pPr>
              <a:spcBef>
                <a:spcPct val="30000"/>
              </a:spcBef>
            </a:pPr>
            <a:r>
              <a:rPr lang="en-US" sz="2400">
                <a:latin typeface="Arial" charset="0"/>
                <a:ea typeface="ヒラギノ角ゴ Pro W3" charset="0"/>
                <a:cs typeface="ヒラギノ角ゴ Pro W3" charset="0"/>
              </a:rPr>
              <a:t>Vesta reached stage b)</a:t>
            </a:r>
          </a:p>
          <a:p>
            <a:pPr>
              <a:spcBef>
                <a:spcPct val="30000"/>
              </a:spcBef>
            </a:pPr>
            <a:r>
              <a:rPr lang="en-US" sz="2400">
                <a:latin typeface="Arial" charset="0"/>
                <a:ea typeface="ヒラギノ角ゴ Pro W3" charset="0"/>
                <a:cs typeface="ヒラギノ角ゴ Pro W3" charset="0"/>
              </a:rPr>
              <a:t>M and S type asteroids c)  (M = metal)</a:t>
            </a:r>
          </a:p>
        </p:txBody>
      </p:sp>
      <p:pic>
        <p:nvPicPr>
          <p:cNvPr id="93188" name="Picture 4"/>
          <p:cNvPicPr>
            <a:picLocks noChangeAspect="1" noChangeArrowheads="1"/>
          </p:cNvPicPr>
          <p:nvPr/>
        </p:nvPicPr>
        <p:blipFill>
          <a:blip r:embed="rId3">
            <a:extLst>
              <a:ext uri="{28A0092B-C50C-407E-A947-70E740481C1C}">
                <a14:useLocalDpi xmlns:a14="http://schemas.microsoft.com/office/drawing/2010/main" val="0"/>
              </a:ext>
            </a:extLst>
          </a:blip>
          <a:srcRect b="5164"/>
          <a:stretch>
            <a:fillRect/>
          </a:stretch>
        </p:blipFill>
        <p:spPr bwMode="auto">
          <a:xfrm>
            <a:off x="538163" y="2187575"/>
            <a:ext cx="7967662"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Text Box 5"/>
          <p:cNvSpPr txBox="1">
            <a:spLocks noChangeArrowheads="1"/>
          </p:cNvSpPr>
          <p:nvPr/>
        </p:nvSpPr>
        <p:spPr bwMode="auto">
          <a:xfrm>
            <a:off x="657225" y="1343025"/>
            <a:ext cx="23701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algn="ctr"/>
            <a:r>
              <a:rPr lang="en-US" sz="2200" b="1">
                <a:latin typeface="Helvetica" charset="0"/>
              </a:rPr>
              <a:t>Primitive, undifferentiated</a:t>
            </a:r>
          </a:p>
        </p:txBody>
      </p:sp>
      <p:sp>
        <p:nvSpPr>
          <p:cNvPr id="93190" name="Text Box 6"/>
          <p:cNvSpPr txBox="1">
            <a:spLocks noChangeArrowheads="1"/>
          </p:cNvSpPr>
          <p:nvPr/>
        </p:nvSpPr>
        <p:spPr bwMode="auto">
          <a:xfrm>
            <a:off x="3451225" y="1304925"/>
            <a:ext cx="27892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algn="ctr"/>
            <a:r>
              <a:rPr lang="en-US" sz="2200" b="1">
                <a:latin typeface="Helvetica" charset="0"/>
              </a:rPr>
              <a:t>Iron separates, sinks. Core forms.</a:t>
            </a:r>
          </a:p>
        </p:txBody>
      </p:sp>
      <p:sp>
        <p:nvSpPr>
          <p:cNvPr id="93191" name="Text Box 7"/>
          <p:cNvSpPr txBox="1">
            <a:spLocks noChangeArrowheads="1"/>
          </p:cNvSpPr>
          <p:nvPr/>
        </p:nvSpPr>
        <p:spPr bwMode="auto">
          <a:xfrm>
            <a:off x="6257925" y="1317625"/>
            <a:ext cx="26114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algn="ctr"/>
            <a:r>
              <a:rPr lang="en-US" sz="2200" b="1">
                <a:latin typeface="Helvetica" charset="0"/>
              </a:rPr>
              <a:t>Collisions expose iron core</a:t>
            </a:r>
          </a:p>
        </p:txBody>
      </p:sp>
    </p:spTree>
    <p:extLst>
      <p:ext uri="{BB962C8B-B14F-4D97-AF65-F5344CB8AC3E}">
        <p14:creationId xmlns:p14="http://schemas.microsoft.com/office/powerpoint/2010/main" val="40033100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US">
                <a:latin typeface="Arial" charset="0"/>
                <a:ea typeface="ヒラギノ角ゴ Pro W3" charset="0"/>
                <a:cs typeface="ヒラギノ角ゴ Pro W3" charset="0"/>
              </a:rPr>
              <a:t>Near Earth Asteroids: perturbed out of asteroid belt by Jupiter</a:t>
            </a:r>
          </a:p>
        </p:txBody>
      </p:sp>
      <p:pic>
        <p:nvPicPr>
          <p:cNvPr id="95235" name="neostorm.avi" descr="/Users/max/WORK_FILES/UCSC/Courses and Curriculum/AY 18/AY 18 2007/Lectures/Lecture 14/neostorm.avi">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993775" y="1701800"/>
            <a:ext cx="5929313"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591891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9523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Prev" delay="0">
                      <p:tgtEl>
                        <p:sldTgt/>
                      </p:tgtEl>
                    </p:cond>
                  </p:endCondLst>
                </p:cTn>
                <p:tgtEl>
                  <p:spTgt spid="95235"/>
                </p:tgtEl>
              </p:cMediaNode>
            </p:video>
            <p:seq concurrent="1" nextAc="seek">
              <p:cTn id="8" restart="whenNotActive" fill="hold" evtFilter="cancelBubble" nodeType="interactiveSeq">
                <p:stCondLst>
                  <p:cond evt="onClick" delay="0">
                    <p:tgtEl>
                      <p:spTgt spid="9523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95235"/>
                                        </p:tgtEl>
                                      </p:cBhvr>
                                    </p:cmd>
                                  </p:childTnLst>
                                </p:cTn>
                              </p:par>
                            </p:childTnLst>
                          </p:cTn>
                        </p:par>
                      </p:childTnLst>
                    </p:cTn>
                  </p:par>
                </p:childTnLst>
              </p:cTn>
              <p:nextCondLst>
                <p:cond evt="onClick" delay="0">
                  <p:tgtEl>
                    <p:spTgt spid="9523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lstStyle/>
          <a:p>
            <a:r>
              <a:rPr lang="en-US">
                <a:latin typeface="Arial" charset="0"/>
                <a:ea typeface="ヒラギノ角ゴ Pro W3" charset="0"/>
                <a:cs typeface="ヒラギノ角ゴ Pro W3" charset="0"/>
              </a:rPr>
              <a:t>Pluto and Charon: orbit is elliptical, out of plane of rest of Solar System</a:t>
            </a:r>
          </a:p>
        </p:txBody>
      </p:sp>
      <p:sp>
        <p:nvSpPr>
          <p:cNvPr id="251907" name="Rectangle 3"/>
          <p:cNvSpPr>
            <a:spLocks noGrp="1" noChangeArrowheads="1"/>
          </p:cNvSpPr>
          <p:nvPr>
            <p:ph type="body" idx="1"/>
          </p:nvPr>
        </p:nvSpPr>
        <p:spPr>
          <a:xfrm>
            <a:off x="304800" y="5778500"/>
            <a:ext cx="8534400" cy="698500"/>
          </a:xfrm>
        </p:spPr>
        <p:txBody>
          <a:bodyPr/>
          <a:lstStyle/>
          <a:p>
            <a:r>
              <a:rPr lang="en-US">
                <a:latin typeface="Arial" charset="0"/>
                <a:ea typeface="ヒラギノ角ゴ Pro W3" charset="0"/>
                <a:cs typeface="ヒラギノ角ゴ Pro W3" charset="0"/>
              </a:rPr>
              <a:t>Pluto wasn't discovered till 1930!</a:t>
            </a:r>
          </a:p>
        </p:txBody>
      </p:sp>
      <p:pic>
        <p:nvPicPr>
          <p:cNvPr id="1013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13" y="1611313"/>
            <a:ext cx="6784975"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2469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48" name="Picture 12" descr="12_20_Figure"/>
          <p:cNvPicPr>
            <a:picLocks noChangeAspect="1" noChangeArrowheads="1"/>
          </p:cNvPicPr>
          <p:nvPr/>
        </p:nvPicPr>
        <p:blipFill>
          <a:blip r:embed="rId3">
            <a:extLst>
              <a:ext uri="{28A0092B-C50C-407E-A947-70E740481C1C}">
                <a14:useLocalDpi xmlns:a14="http://schemas.microsoft.com/office/drawing/2010/main" val="0"/>
              </a:ext>
            </a:extLst>
          </a:blip>
          <a:srcRect b="3255"/>
          <a:stretch>
            <a:fillRect/>
          </a:stretch>
        </p:blipFill>
        <p:spPr bwMode="auto">
          <a:xfrm>
            <a:off x="157163" y="1697038"/>
            <a:ext cx="5156200" cy="3422650"/>
          </a:xfrm>
          <a:prstGeom prst="rect">
            <a:avLst/>
          </a:prstGeom>
          <a:noFill/>
          <a:extLst>
            <a:ext uri="{909E8E84-426E-40dd-AFC4-6F175D3DCCD1}">
              <a14:hiddenFill xmlns:a14="http://schemas.microsoft.com/office/drawing/2010/main">
                <a:solidFill>
                  <a:srgbClr val="FFFFFF"/>
                </a:solidFill>
              </a14:hiddenFill>
            </a:ext>
          </a:extLst>
        </p:spPr>
      </p:pic>
      <p:sp>
        <p:nvSpPr>
          <p:cNvPr id="116746" name="Rectangle 10"/>
          <p:cNvSpPr>
            <a:spLocks noGrp="1" noChangeArrowheads="1"/>
          </p:cNvSpPr>
          <p:nvPr>
            <p:ph type="title"/>
          </p:nvPr>
        </p:nvSpPr>
        <p:spPr/>
        <p:txBody>
          <a:bodyPr/>
          <a:lstStyle/>
          <a:p>
            <a:r>
              <a:rPr lang="en-US" dirty="0"/>
              <a:t>Other </a:t>
            </a:r>
            <a:r>
              <a:rPr lang="en-US" dirty="0" smtClean="0"/>
              <a:t>Pluto is not alone</a:t>
            </a:r>
            <a:endParaRPr lang="en-US" dirty="0"/>
          </a:p>
        </p:txBody>
      </p:sp>
      <p:sp>
        <p:nvSpPr>
          <p:cNvPr id="116747" name="Rectangle 11"/>
          <p:cNvSpPr>
            <a:spLocks noGrp="1" noChangeArrowheads="1"/>
          </p:cNvSpPr>
          <p:nvPr>
            <p:ph type="body" idx="1"/>
          </p:nvPr>
        </p:nvSpPr>
        <p:spPr>
          <a:xfrm>
            <a:off x="5410200" y="990600"/>
            <a:ext cx="3606800" cy="5106987"/>
          </a:xfrm>
        </p:spPr>
        <p:txBody>
          <a:bodyPr/>
          <a:lstStyle/>
          <a:p>
            <a:endParaRPr lang="en-US" sz="2400" dirty="0"/>
          </a:p>
          <a:p>
            <a:r>
              <a:rPr lang="en-US" sz="2400" dirty="0"/>
              <a:t>There are many icy objects like Pluto on elliptical, inclined orbits beyond Neptune</a:t>
            </a:r>
            <a:r>
              <a:rPr lang="en-US" sz="2400" dirty="0" smtClean="0"/>
              <a:t>.</a:t>
            </a:r>
            <a:endParaRPr lang="en-US" sz="2400" dirty="0"/>
          </a:p>
          <a:p>
            <a:r>
              <a:rPr lang="en-US" sz="2400" dirty="0"/>
              <a:t>The largest of these, Eris, was discovered in summer 2005, and is even larger than Pluto.</a:t>
            </a:r>
          </a:p>
        </p:txBody>
      </p:sp>
    </p:spTree>
    <p:extLst>
      <p:ext uri="{BB962C8B-B14F-4D97-AF65-F5344CB8AC3E}">
        <p14:creationId xmlns:p14="http://schemas.microsoft.com/office/powerpoint/2010/main" val="3725495717"/>
      </p:ext>
    </p:extLst>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a:latin typeface="Arial" charset="0"/>
                <a:ea typeface="ヒラギノ角ゴ Pro W3" charset="0"/>
                <a:cs typeface="ヒラギノ角ゴ Pro W3" charset="0"/>
              </a:rPr>
              <a:t>Pluto and Charon</a:t>
            </a:r>
          </a:p>
        </p:txBody>
      </p:sp>
      <p:sp>
        <p:nvSpPr>
          <p:cNvPr id="253955" name="Rectangle 3"/>
          <p:cNvSpPr>
            <a:spLocks noGrp="1" noChangeArrowheads="1"/>
          </p:cNvSpPr>
          <p:nvPr>
            <p:ph type="body" idx="1"/>
          </p:nvPr>
        </p:nvSpPr>
        <p:spPr>
          <a:xfrm>
            <a:off x="304800" y="3670300"/>
            <a:ext cx="8509000" cy="3022600"/>
          </a:xfrm>
        </p:spPr>
        <p:txBody>
          <a:bodyPr/>
          <a:lstStyle/>
          <a:p>
            <a:pPr>
              <a:lnSpc>
                <a:spcPct val="90000"/>
              </a:lnSpc>
            </a:pPr>
            <a:r>
              <a:rPr lang="en-US" sz="2400">
                <a:latin typeface="Helvetica" charset="0"/>
                <a:ea typeface="ヒラギノ角ゴ Pro W3" charset="0"/>
                <a:cs typeface="ヒラギノ角ゴ Pro W3" charset="0"/>
              </a:rPr>
              <a:t>Pluto's avg density ~ 2 g/ cm</a:t>
            </a:r>
            <a:r>
              <a:rPr lang="en-US" sz="2400" baseline="30000">
                <a:latin typeface="Helvetica" charset="0"/>
                <a:ea typeface="ヒラギノ角ゴ Pro W3" charset="0"/>
                <a:cs typeface="ヒラギノ角ゴ Pro W3" charset="0"/>
              </a:rPr>
              <a:t>3</a:t>
            </a:r>
            <a:r>
              <a:rPr lang="en-US" sz="2400">
                <a:latin typeface="Helvetica" charset="0"/>
                <a:ea typeface="ヒラギノ角ゴ Pro W3" charset="0"/>
                <a:cs typeface="ヒラギノ角ゴ Pro W3" charset="0"/>
              </a:rPr>
              <a:t>.</a:t>
            </a:r>
          </a:p>
          <a:p>
            <a:pPr lvl="1">
              <a:lnSpc>
                <a:spcPct val="90000"/>
              </a:lnSpc>
            </a:pPr>
            <a:r>
              <a:rPr lang="en-US" sz="2000">
                <a:latin typeface="Helvetica" charset="0"/>
                <a:ea typeface="ヒラギノ角ゴ Pro W3" charset="0"/>
              </a:rPr>
              <a:t>Pluto is 50% to 75% rock mixed with ices.</a:t>
            </a:r>
          </a:p>
          <a:p>
            <a:pPr>
              <a:lnSpc>
                <a:spcPct val="90000"/>
              </a:lnSpc>
            </a:pPr>
            <a:r>
              <a:rPr lang="en-US" sz="2400">
                <a:latin typeface="Helvetica" charset="0"/>
                <a:ea typeface="ヒラギノ角ゴ Pro W3" charset="0"/>
                <a:cs typeface="ヒラギノ角ゴ Pro W3" charset="0"/>
              </a:rPr>
              <a:t>Charon's density is ~1.6 g/cm</a:t>
            </a:r>
            <a:r>
              <a:rPr lang="en-US" sz="2400" baseline="30000">
                <a:latin typeface="Helvetica" charset="0"/>
                <a:ea typeface="ヒラギノ角ゴ Pro W3" charset="0"/>
                <a:cs typeface="ヒラギノ角ゴ Pro W3" charset="0"/>
              </a:rPr>
              <a:t>3</a:t>
            </a:r>
            <a:r>
              <a:rPr lang="en-US" sz="2400">
                <a:latin typeface="Helvetica" charset="0"/>
                <a:ea typeface="ヒラギノ角ゴ Pro W3" charset="0"/>
                <a:cs typeface="ヒラギノ角ゴ Pro W3" charset="0"/>
              </a:rPr>
              <a:t>, indicating it contains little rock. </a:t>
            </a:r>
          </a:p>
          <a:p>
            <a:pPr>
              <a:lnSpc>
                <a:spcPct val="90000"/>
              </a:lnSpc>
            </a:pPr>
            <a:r>
              <a:rPr lang="en-US" sz="2400">
                <a:latin typeface="Helvetica" charset="0"/>
                <a:ea typeface="ヒラギノ角ゴ Pro W3" charset="0"/>
                <a:cs typeface="ヒラギノ角ゴ Pro W3" charset="0"/>
              </a:rPr>
              <a:t>Differences in density tell us that Pluto and Charon formed independently</a:t>
            </a:r>
            <a:endParaRPr lang="en-US" sz="2000">
              <a:latin typeface="Helvetica" charset="0"/>
              <a:ea typeface="ヒラギノ角ゴ Pro W3" charset="0"/>
              <a:cs typeface="ヒラギノ角ゴ Pro W3" charset="0"/>
            </a:endParaRPr>
          </a:p>
        </p:txBody>
      </p:sp>
      <p:pic>
        <p:nvPicPr>
          <p:cNvPr id="253956" name="Picture 4"/>
          <p:cNvPicPr>
            <a:picLocks noChangeAspect="1" noChangeArrowheads="1"/>
          </p:cNvPicPr>
          <p:nvPr/>
        </p:nvPicPr>
        <p:blipFill>
          <a:blip r:embed="rId3"/>
          <a:srcRect l="39142" t="5275" r="2060" b="15825"/>
          <a:stretch>
            <a:fillRect/>
          </a:stretch>
        </p:blipFill>
        <p:spPr bwMode="auto">
          <a:xfrm>
            <a:off x="1773238" y="1336675"/>
            <a:ext cx="4278312" cy="2241550"/>
          </a:xfrm>
          <a:prstGeom prst="rect">
            <a:avLst/>
          </a:prstGeom>
          <a:noFill/>
          <a:effectLst>
            <a:outerShdw blurRad="63500" dist="35921" dir="2700000" algn="ctr" rotWithShape="0">
              <a:srgbClr val="000000">
                <a:alpha val="74998"/>
              </a:srgbClr>
            </a:outerShdw>
          </a:effectLst>
        </p:spPr>
      </p:pic>
    </p:spTree>
    <p:extLst>
      <p:ext uri="{BB962C8B-B14F-4D97-AF65-F5344CB8AC3E}">
        <p14:creationId xmlns:p14="http://schemas.microsoft.com/office/powerpoint/2010/main" val="11803153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p:txBody>
          <a:bodyPr/>
          <a:lstStyle/>
          <a:p>
            <a:r>
              <a:rPr lang="en-US">
                <a:latin typeface="Arial" charset="0"/>
                <a:ea typeface="ヒラギノ角ゴ Pro W3" charset="0"/>
                <a:cs typeface="ヒラギノ角ゴ Pro W3" charset="0"/>
              </a:rPr>
              <a:t>Is Pluto just the largest  Kuiper Belt Object?</a:t>
            </a:r>
          </a:p>
        </p:txBody>
      </p:sp>
      <p:sp>
        <p:nvSpPr>
          <p:cNvPr id="258051" name="Rectangle 3"/>
          <p:cNvSpPr>
            <a:spLocks noGrp="1" noChangeArrowheads="1"/>
          </p:cNvSpPr>
          <p:nvPr>
            <p:ph type="body" idx="1"/>
          </p:nvPr>
        </p:nvSpPr>
        <p:spPr/>
        <p:txBody>
          <a:bodyPr/>
          <a:lstStyle/>
          <a:p>
            <a:pPr>
              <a:spcBef>
                <a:spcPct val="25000"/>
              </a:spcBef>
            </a:pPr>
            <a:r>
              <a:rPr lang="en-US" sz="2400">
                <a:latin typeface="Arial" charset="0"/>
                <a:ea typeface="ヒラギノ角ゴ Pro W3" charset="0"/>
                <a:cs typeface="ヒラギノ角ゴ Pro W3" charset="0"/>
              </a:rPr>
              <a:t>Orbits in same vicinity as Kuiper Belt comets</a:t>
            </a:r>
          </a:p>
          <a:p>
            <a:pPr>
              <a:spcBef>
                <a:spcPct val="25000"/>
              </a:spcBef>
            </a:pPr>
            <a:r>
              <a:rPr lang="en-US" sz="2400">
                <a:latin typeface="Arial" charset="0"/>
                <a:ea typeface="ヒラギノ角ゴ Pro W3" charset="0"/>
                <a:cs typeface="ヒラギノ角ゴ Pro W3" charset="0"/>
              </a:rPr>
              <a:t>Comet-like composition</a:t>
            </a:r>
          </a:p>
          <a:p>
            <a:pPr>
              <a:spcBef>
                <a:spcPct val="25000"/>
              </a:spcBef>
            </a:pPr>
            <a:r>
              <a:rPr lang="en-US" sz="2400">
                <a:latin typeface="Arial" charset="0"/>
                <a:ea typeface="ヒラギノ角ゴ Pro W3" charset="0"/>
                <a:cs typeface="ヒラギノ角ゴ Pro W3" charset="0"/>
              </a:rPr>
              <a:t>Stable orbital resonance with Neptune, like many comets</a:t>
            </a:r>
          </a:p>
          <a:p>
            <a:pPr>
              <a:spcBef>
                <a:spcPct val="25000"/>
              </a:spcBef>
            </a:pPr>
            <a:r>
              <a:rPr lang="en-US" sz="2400">
                <a:latin typeface="Arial" charset="0"/>
                <a:ea typeface="ヒラギノ角ゴ Pro W3" charset="0"/>
                <a:cs typeface="ヒラギノ角ゴ Pro W3" charset="0"/>
              </a:rPr>
              <a:t>But: Pluto is much more highly reflective</a:t>
            </a:r>
          </a:p>
          <a:p>
            <a:pPr lvl="1">
              <a:spcBef>
                <a:spcPct val="25000"/>
              </a:spcBef>
            </a:pPr>
            <a:r>
              <a:rPr lang="en-US" sz="2000">
                <a:latin typeface="Arial" charset="0"/>
                <a:ea typeface="ヒラギノ角ゴ Pro W3" charset="0"/>
              </a:rPr>
              <a:t>Perhaps ices that sublime when Pluto is closer to Sun stay with Pluto, and re-freeze on surface, whereas they are lost to less-massive comets.</a:t>
            </a:r>
          </a:p>
          <a:p>
            <a:pPr>
              <a:spcBef>
                <a:spcPct val="25000"/>
              </a:spcBef>
            </a:pPr>
            <a:r>
              <a:rPr lang="en-US" sz="2400">
                <a:latin typeface="Arial" charset="0"/>
                <a:ea typeface="ヒラギノ角ゴ Pro W3" charset="0"/>
                <a:cs typeface="ヒラギノ角ゴ Pro W3" charset="0"/>
              </a:rPr>
              <a:t>One theory is that Charon was formed from Pluto in same way our Moon was formed from Earth mantle material</a:t>
            </a:r>
          </a:p>
        </p:txBody>
      </p:sp>
    </p:spTree>
    <p:extLst>
      <p:ext uri="{BB962C8B-B14F-4D97-AF65-F5344CB8AC3E}">
        <p14:creationId xmlns:p14="http://schemas.microsoft.com/office/powerpoint/2010/main" val="44421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p:txBody>
          <a:bodyPr/>
          <a:lstStyle/>
          <a:p>
            <a:r>
              <a:rPr lang="en-US">
                <a:latin typeface="Arial" charset="0"/>
                <a:ea typeface="ヒラギノ角ゴ Pro W3" charset="0"/>
                <a:cs typeface="ヒラギノ角ゴ Pro W3" charset="0"/>
              </a:rPr>
              <a:t>Hubble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view of Pluto &amp; its Moons</a:t>
            </a:r>
          </a:p>
        </p:txBody>
      </p:sp>
      <p:pic>
        <p:nvPicPr>
          <p:cNvPr id="111619" name="Picture 3" descr="051031_pluto_moons_0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025" y="1512888"/>
            <a:ext cx="8255000"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9476233"/>
      </p:ext>
    </p:extLst>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a:latin typeface="Arial" charset="0"/>
                <a:ea typeface="ヒラギノ角ゴ Pro W3" charset="0"/>
                <a:cs typeface="ヒラギノ角ゴ Pro W3" charset="0"/>
              </a:rPr>
              <a:t>First, some definitions</a:t>
            </a:r>
          </a:p>
        </p:txBody>
      </p:sp>
      <p:sp>
        <p:nvSpPr>
          <p:cNvPr id="117763" name="Rectangle 3"/>
          <p:cNvSpPr>
            <a:spLocks noGrp="1" noChangeArrowheads="1"/>
          </p:cNvSpPr>
          <p:nvPr>
            <p:ph type="body" idx="1"/>
          </p:nvPr>
        </p:nvSpPr>
        <p:spPr/>
        <p:txBody>
          <a:bodyPr/>
          <a:lstStyle/>
          <a:p>
            <a:r>
              <a:rPr lang="en-US" sz="2400" u="sng">
                <a:latin typeface="Arial" charset="0"/>
                <a:ea typeface="ヒラギノ角ゴ Pro W3" charset="0"/>
                <a:cs typeface="ヒラギノ角ゴ Pro W3" charset="0"/>
              </a:rPr>
              <a:t>Asteroid</a:t>
            </a:r>
            <a:r>
              <a:rPr lang="en-US" sz="2400">
                <a:latin typeface="Arial" charset="0"/>
                <a:ea typeface="ヒラギノ角ゴ Pro W3" charset="0"/>
                <a:cs typeface="ヒラギノ角ゴ Pro W3" charset="0"/>
              </a:rPr>
              <a:t>: a </a:t>
            </a:r>
            <a:r>
              <a:rPr lang="en-US" sz="2400">
                <a:solidFill>
                  <a:srgbClr val="58EBFF"/>
                </a:solidFill>
                <a:latin typeface="Arial" charset="0"/>
                <a:ea typeface="ヒラギノ角ゴ Pro W3" charset="0"/>
                <a:cs typeface="ヒラギノ角ゴ Pro W3" charset="0"/>
              </a:rPr>
              <a:t>rocky</a:t>
            </a:r>
            <a:r>
              <a:rPr lang="en-US" sz="2400">
                <a:latin typeface="Arial" charset="0"/>
                <a:ea typeface="ヒラギノ角ゴ Pro W3" charset="0"/>
                <a:cs typeface="ヒラギノ角ゴ Pro W3" charset="0"/>
              </a:rPr>
              <a:t> leftover planetesimal orbiting the Sun</a:t>
            </a:r>
          </a:p>
          <a:p>
            <a:r>
              <a:rPr lang="en-US" sz="2400" u="sng">
                <a:latin typeface="Arial" charset="0"/>
                <a:ea typeface="ヒラギノ角ゴ Pro W3" charset="0"/>
                <a:cs typeface="ヒラギノ角ゴ Pro W3" charset="0"/>
              </a:rPr>
              <a:t>Comet</a:t>
            </a:r>
            <a:r>
              <a:rPr lang="en-US" sz="2400">
                <a:latin typeface="Arial" charset="0"/>
                <a:ea typeface="ヒラギノ角ゴ Pro W3" charset="0"/>
                <a:cs typeface="ヒラギノ角ゴ Pro W3" charset="0"/>
              </a:rPr>
              <a:t>: an </a:t>
            </a:r>
            <a:r>
              <a:rPr lang="en-US" sz="2400">
                <a:solidFill>
                  <a:srgbClr val="58EBFF"/>
                </a:solidFill>
                <a:latin typeface="Arial" charset="0"/>
                <a:ea typeface="ヒラギノ角ゴ Pro W3" charset="0"/>
                <a:cs typeface="ヒラギノ角ゴ Pro W3" charset="0"/>
              </a:rPr>
              <a:t>icy</a:t>
            </a:r>
            <a:r>
              <a:rPr lang="en-US" sz="2400">
                <a:latin typeface="Arial" charset="0"/>
                <a:ea typeface="ヒラギノ角ゴ Pro W3" charset="0"/>
                <a:cs typeface="ヒラギノ角ゴ Pro W3" charset="0"/>
              </a:rPr>
              <a:t> leftover planetesimal orbiting the Sun (regardless of whether it has a tail!)</a:t>
            </a:r>
          </a:p>
          <a:p>
            <a:r>
              <a:rPr lang="en-US" sz="2400" u="sng">
                <a:latin typeface="Arial" charset="0"/>
                <a:ea typeface="ヒラギノ角ゴ Pro W3" charset="0"/>
                <a:cs typeface="ヒラギノ角ゴ Pro W3" charset="0"/>
              </a:rPr>
              <a:t>Meteor</a:t>
            </a:r>
            <a:r>
              <a:rPr lang="en-US" sz="2400">
                <a:latin typeface="Arial" charset="0"/>
                <a:ea typeface="ヒラギノ角ゴ Pro W3" charset="0"/>
                <a:cs typeface="ヒラギノ角ゴ Pro W3" charset="0"/>
              </a:rPr>
              <a:t>: a flash of light in the sky caused by a particle or chunk of rock entering the atmosphere.  May come from comet or asteroid.</a:t>
            </a:r>
          </a:p>
          <a:p>
            <a:r>
              <a:rPr lang="en-US" sz="2400" u="sng">
                <a:latin typeface="Arial" charset="0"/>
                <a:ea typeface="ヒラギノ角ゴ Pro W3" charset="0"/>
                <a:cs typeface="ヒラギノ角ゴ Pro W3" charset="0"/>
              </a:rPr>
              <a:t>Meteorite</a:t>
            </a:r>
            <a:r>
              <a:rPr lang="en-US" sz="2400">
                <a:latin typeface="Arial" charset="0"/>
                <a:ea typeface="ヒラギノ角ゴ Pro W3" charset="0"/>
                <a:cs typeface="ヒラギノ角ゴ Pro W3" charset="0"/>
              </a:rPr>
              <a:t>: any piece of rock that fell to the ground from space, whether from an asteroid, comet, or even from another planet</a:t>
            </a:r>
          </a:p>
        </p:txBody>
      </p:sp>
    </p:spTree>
    <p:extLst>
      <p:ext uri="{BB962C8B-B14F-4D97-AF65-F5344CB8AC3E}">
        <p14:creationId xmlns:p14="http://schemas.microsoft.com/office/powerpoint/2010/main" val="17205786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02" name="Rectangle 2"/>
          <p:cNvSpPr>
            <a:spLocks noGrp="1" noChangeArrowheads="1"/>
          </p:cNvSpPr>
          <p:nvPr>
            <p:ph type="title"/>
          </p:nvPr>
        </p:nvSpPr>
        <p:spPr/>
        <p:txBody>
          <a:bodyPr/>
          <a:lstStyle/>
          <a:p>
            <a:r>
              <a:rPr lang="en-US">
                <a:solidFill>
                  <a:srgbClr val="FFD59A"/>
                </a:solidFill>
                <a:latin typeface="Arial" charset="0"/>
                <a:ea typeface="ヒラギノ角ゴ Pro W3" charset="0"/>
                <a:cs typeface="ヒラギノ角ゴ Pro W3" charset="0"/>
              </a:rPr>
              <a:t>Other Kuiper Belt Objects</a:t>
            </a:r>
          </a:p>
        </p:txBody>
      </p:sp>
      <p:sp>
        <p:nvSpPr>
          <p:cNvPr id="1433603" name="Rectangle 3"/>
          <p:cNvSpPr>
            <a:spLocks noGrp="1" noChangeArrowheads="1"/>
          </p:cNvSpPr>
          <p:nvPr>
            <p:ph type="body" idx="1"/>
          </p:nvPr>
        </p:nvSpPr>
        <p:spPr/>
        <p:txBody>
          <a:bodyPr/>
          <a:lstStyle/>
          <a:p>
            <a:r>
              <a:rPr lang="en-US">
                <a:latin typeface="Arial" charset="0"/>
                <a:ea typeface="ヒラギノ角ゴ Pro W3" charset="0"/>
                <a:cs typeface="ヒラギノ角ゴ Pro W3" charset="0"/>
              </a:rPr>
              <a:t>Most have been discovered very recently so little is known about them.</a:t>
            </a:r>
          </a:p>
          <a:p>
            <a:r>
              <a:rPr lang="en-US">
                <a:latin typeface="Arial" charset="0"/>
                <a:ea typeface="ヒラギノ角ゴ Pro W3" charset="0"/>
                <a:cs typeface="ヒラギノ角ゴ Pro W3" charset="0"/>
              </a:rPr>
              <a:t>NASA</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a:t>
            </a:r>
            <a:r>
              <a:rPr lang="en-US" i="1">
                <a:latin typeface="Arial" charset="0"/>
                <a:ea typeface="ヒラギノ角ゴ Pro W3" charset="0"/>
                <a:cs typeface="ヒラギノ角ゴ Pro W3" charset="0"/>
              </a:rPr>
              <a:t>New Horizons</a:t>
            </a:r>
            <a:r>
              <a:rPr lang="en-US">
                <a:latin typeface="Arial" charset="0"/>
                <a:ea typeface="ヒラギノ角ゴ Pro W3" charset="0"/>
                <a:cs typeface="ヒラギノ角ゴ Pro W3" charset="0"/>
              </a:rPr>
              <a:t> mission will study Pluto and a few other Kuiper belt object in a planned flyby.</a:t>
            </a:r>
          </a:p>
          <a:p>
            <a:endParaRPr lang="en-US">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2157344210"/>
      </p:ext>
    </p:extLst>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p:txBody>
          <a:bodyPr/>
          <a:lstStyle/>
          <a:p>
            <a:r>
              <a:rPr lang="en-US">
                <a:latin typeface="Arial" charset="0"/>
                <a:ea typeface="ヒラギノ角ゴ Pro W3" charset="0"/>
                <a:cs typeface="ヒラギノ角ゴ Pro W3" charset="0"/>
              </a:rPr>
              <a:t>Is Pluto a Planet?</a:t>
            </a:r>
          </a:p>
        </p:txBody>
      </p:sp>
      <p:sp>
        <p:nvSpPr>
          <p:cNvPr id="272387" name="Rectangle 3"/>
          <p:cNvSpPr>
            <a:spLocks noGrp="1" noChangeArrowheads="1"/>
          </p:cNvSpPr>
          <p:nvPr>
            <p:ph type="body" idx="1"/>
          </p:nvPr>
        </p:nvSpPr>
        <p:spPr>
          <a:xfrm>
            <a:off x="292100" y="1498600"/>
            <a:ext cx="8534400" cy="4978400"/>
          </a:xfrm>
        </p:spPr>
        <p:txBody>
          <a:bodyPr/>
          <a:lstStyle/>
          <a:p>
            <a:pPr>
              <a:lnSpc>
                <a:spcPct val="90000"/>
              </a:lnSpc>
            </a:pPr>
            <a:r>
              <a:rPr lang="en-US">
                <a:latin typeface="Arial" charset="0"/>
                <a:ea typeface="ヒラギノ角ゴ Pro W3" charset="0"/>
                <a:cs typeface="ヒラギノ角ゴ Pro W3" charset="0"/>
              </a:rPr>
              <a:t>By far the smallest planet </a:t>
            </a:r>
          </a:p>
          <a:p>
            <a:pPr lvl="1">
              <a:lnSpc>
                <a:spcPct val="90000"/>
              </a:lnSpc>
            </a:pPr>
            <a:r>
              <a:rPr lang="en-US">
                <a:solidFill>
                  <a:schemeClr val="tx2"/>
                </a:solidFill>
                <a:latin typeface="Arial" charset="0"/>
                <a:ea typeface="ヒラギノ角ゴ Pro W3" charset="0"/>
              </a:rPr>
              <a:t>Pluto</a:t>
            </a:r>
            <a:r>
              <a:rPr lang="ja-JP" altLang="en-US">
                <a:solidFill>
                  <a:schemeClr val="tx2"/>
                </a:solidFill>
                <a:latin typeface="Arial" charset="0"/>
                <a:ea typeface="ヒラギノ角ゴ Pro W3" charset="0"/>
              </a:rPr>
              <a:t>’</a:t>
            </a:r>
            <a:r>
              <a:rPr lang="en-US">
                <a:solidFill>
                  <a:schemeClr val="tx2"/>
                </a:solidFill>
                <a:latin typeface="Arial" charset="0"/>
                <a:ea typeface="ヒラギノ角ゴ Pro W3" charset="0"/>
              </a:rPr>
              <a:t>s size was overestimated after its discovery in 1930</a:t>
            </a:r>
          </a:p>
          <a:p>
            <a:pPr>
              <a:lnSpc>
                <a:spcPct val="90000"/>
              </a:lnSpc>
            </a:pPr>
            <a:r>
              <a:rPr lang="en-US">
                <a:latin typeface="Arial" charset="0"/>
                <a:ea typeface="ヒラギノ角ゴ Pro W3" charset="0"/>
                <a:cs typeface="ヒラギノ角ゴ Pro W3" charset="0"/>
              </a:rPr>
              <a:t>Not a gas giant like other outer planets</a:t>
            </a:r>
          </a:p>
          <a:p>
            <a:pPr>
              <a:lnSpc>
                <a:spcPct val="90000"/>
              </a:lnSpc>
            </a:pPr>
            <a:r>
              <a:rPr lang="en-US">
                <a:latin typeface="Arial" charset="0"/>
                <a:ea typeface="ヒラギノ角ゴ Pro W3" charset="0"/>
                <a:cs typeface="ヒラギノ角ゴ Pro W3" charset="0"/>
              </a:rPr>
              <a:t>Has an icy composition like a comet</a:t>
            </a:r>
          </a:p>
          <a:p>
            <a:pPr>
              <a:lnSpc>
                <a:spcPct val="90000"/>
              </a:lnSpc>
            </a:pPr>
            <a:r>
              <a:rPr lang="en-US">
                <a:latin typeface="Arial" charset="0"/>
                <a:ea typeface="ヒラギノ角ゴ Pro W3" charset="0"/>
                <a:cs typeface="ヒラギノ角ゴ Pro W3" charset="0"/>
              </a:rPr>
              <a:t>Has a very elliptical, inclined orbit</a:t>
            </a:r>
          </a:p>
          <a:p>
            <a:pPr>
              <a:lnSpc>
                <a:spcPct val="90000"/>
              </a:lnSpc>
            </a:pPr>
            <a:r>
              <a:rPr lang="en-US">
                <a:latin typeface="Arial" charset="0"/>
                <a:ea typeface="ヒラギノ角ゴ Pro W3" charset="0"/>
                <a:cs typeface="ヒラギノ角ゴ Pro W3" charset="0"/>
              </a:rPr>
              <a:t>Pluto has more in common with comets than with the eight major planets</a:t>
            </a:r>
          </a:p>
        </p:txBody>
      </p:sp>
      <p:sp>
        <p:nvSpPr>
          <p:cNvPr id="119812" name="Rectangle 4"/>
          <p:cNvSpPr>
            <a:spLocks noChangeArrowheads="1"/>
          </p:cNvSpPr>
          <p:nvPr/>
        </p:nvSpPr>
        <p:spPr bwMode="auto">
          <a:xfrm>
            <a:off x="5902325" y="111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Tree>
    <p:extLst>
      <p:ext uri="{BB962C8B-B14F-4D97-AF65-F5344CB8AC3E}">
        <p14:creationId xmlns:p14="http://schemas.microsoft.com/office/powerpoint/2010/main" val="3895636000"/>
      </p:ext>
    </p:extLst>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p:txBody>
          <a:bodyPr/>
          <a:lstStyle/>
          <a:p>
            <a:r>
              <a:rPr lang="en-US">
                <a:latin typeface="Arial" charset="0"/>
                <a:ea typeface="ヒラギノ角ゴ Pro W3" charset="0"/>
                <a:cs typeface="ヒラギノ角ゴ Pro W3" charset="0"/>
              </a:rPr>
              <a:t>What is a planet?</a:t>
            </a:r>
          </a:p>
        </p:txBody>
      </p:sp>
      <p:sp>
        <p:nvSpPr>
          <p:cNvPr id="234499" name="Rectangle 3"/>
          <p:cNvSpPr>
            <a:spLocks noGrp="1" noChangeArrowheads="1"/>
          </p:cNvSpPr>
          <p:nvPr>
            <p:ph type="body" idx="1"/>
          </p:nvPr>
        </p:nvSpPr>
        <p:spPr>
          <a:xfrm>
            <a:off x="304800" y="1600200"/>
            <a:ext cx="8534400" cy="4483100"/>
          </a:xfrm>
        </p:spPr>
        <p:txBody>
          <a:bodyPr/>
          <a:lstStyle/>
          <a:p>
            <a:r>
              <a:rPr lang="en-US">
                <a:latin typeface="Arial" charset="0"/>
                <a:ea typeface="ヒラギノ角ゴ Pro W3" charset="0"/>
                <a:cs typeface="ヒラギノ角ゴ Pro W3" charset="0"/>
              </a:rPr>
              <a:t>International Astronomical Union meeting in Prague in 2006 </a:t>
            </a:r>
          </a:p>
          <a:p>
            <a:r>
              <a:rPr lang="en-US">
                <a:latin typeface="Arial" charset="0"/>
                <a:ea typeface="ヒラギノ角ゴ Pro W3" charset="0"/>
                <a:cs typeface="ヒラギノ角ゴ Pro W3" charset="0"/>
              </a:rPr>
              <a:t>Agreed that a "planet" is defined as a celestial body that </a:t>
            </a:r>
          </a:p>
          <a:p>
            <a:pPr lvl="1">
              <a:buFontTx/>
              <a:buNone/>
            </a:pPr>
            <a:r>
              <a:rPr lang="en-US">
                <a:latin typeface="Arial" charset="0"/>
                <a:ea typeface="ヒラギノ角ゴ Pro W3" charset="0"/>
              </a:rPr>
              <a:t>(a) is in orbit around the Sun</a:t>
            </a:r>
          </a:p>
          <a:p>
            <a:pPr lvl="1">
              <a:buFontTx/>
              <a:buNone/>
            </a:pPr>
            <a:r>
              <a:rPr lang="en-US">
                <a:latin typeface="Arial" charset="0"/>
                <a:ea typeface="ヒラギノ角ゴ Pro W3" charset="0"/>
              </a:rPr>
              <a:t>(b) has sufficient mass for its self-gravity to overcome rigid body forces so that it assumes a hydrostatic equilibrium (nearly round) shape, and </a:t>
            </a:r>
          </a:p>
          <a:p>
            <a:pPr lvl="1">
              <a:buFontTx/>
              <a:buNone/>
            </a:pPr>
            <a:r>
              <a:rPr lang="en-US">
                <a:latin typeface="Arial" charset="0"/>
                <a:ea typeface="ヒラギノ角ゴ Pro W3" charset="0"/>
              </a:rPr>
              <a:t>(c) has cleared the neighborhood around its orbit. </a:t>
            </a:r>
          </a:p>
        </p:txBody>
      </p:sp>
      <p:sp>
        <p:nvSpPr>
          <p:cNvPr id="121860" name="Text Box 4"/>
          <p:cNvSpPr txBox="1">
            <a:spLocks noChangeArrowheads="1"/>
          </p:cNvSpPr>
          <p:nvPr/>
        </p:nvSpPr>
        <p:spPr bwMode="auto">
          <a:xfrm>
            <a:off x="1711325" y="6491288"/>
            <a:ext cx="45164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r>
              <a:rPr lang="en-US" sz="1800">
                <a:solidFill>
                  <a:schemeClr val="bg2"/>
                </a:solidFill>
                <a:latin typeface="Helvetica" charset="0"/>
              </a:rPr>
              <a:t>Slide credit: John Wilson, Georgia State U.</a:t>
            </a:r>
            <a:endParaRPr lang="en-US" sz="1800">
              <a:latin typeface="Helvetica" charset="0"/>
            </a:endParaRPr>
          </a:p>
        </p:txBody>
      </p:sp>
    </p:spTree>
    <p:extLst>
      <p:ext uri="{BB962C8B-B14F-4D97-AF65-F5344CB8AC3E}">
        <p14:creationId xmlns:p14="http://schemas.microsoft.com/office/powerpoint/2010/main" val="282064889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p:txBody>
          <a:bodyPr/>
          <a:lstStyle/>
          <a:p>
            <a:r>
              <a:rPr lang="en-US">
                <a:latin typeface="Arial" charset="0"/>
                <a:ea typeface="ヒラギノ角ゴ Pro W3" charset="0"/>
                <a:cs typeface="ヒラギノ角ゴ Pro W3" charset="0"/>
              </a:rPr>
              <a:t>What is a planet?</a:t>
            </a:r>
          </a:p>
        </p:txBody>
      </p:sp>
      <p:sp>
        <p:nvSpPr>
          <p:cNvPr id="237571" name="Rectangle 3"/>
          <p:cNvSpPr>
            <a:spLocks noGrp="1" noChangeArrowheads="1"/>
          </p:cNvSpPr>
          <p:nvPr>
            <p:ph type="body" idx="1"/>
          </p:nvPr>
        </p:nvSpPr>
        <p:spPr>
          <a:xfrm>
            <a:off x="304800" y="1600200"/>
            <a:ext cx="8534400" cy="4483100"/>
          </a:xfrm>
        </p:spPr>
        <p:txBody>
          <a:bodyPr/>
          <a:lstStyle/>
          <a:p>
            <a:pPr>
              <a:defRPr/>
            </a:pPr>
            <a:endParaRPr lang="en-US">
              <a:ea typeface="+mn-ea"/>
              <a:cs typeface="+mn-cs"/>
            </a:endParaRPr>
          </a:p>
        </p:txBody>
      </p:sp>
      <p:pic>
        <p:nvPicPr>
          <p:cNvPr id="123908" name="Picture 5" descr="IAU_Max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00" y="1419225"/>
            <a:ext cx="731520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696382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r>
              <a:rPr lang="en-US">
                <a:latin typeface="Arial" charset="0"/>
                <a:ea typeface="ヒラギノ角ゴ Pro W3" charset="0"/>
                <a:cs typeface="ヒラギノ角ゴ Pro W3" charset="0"/>
              </a:rPr>
              <a:t>What is Pluto?  IAU decision, cont</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d</a:t>
            </a:r>
          </a:p>
        </p:txBody>
      </p:sp>
      <p:sp>
        <p:nvSpPr>
          <p:cNvPr id="235523" name="Rectangle 3"/>
          <p:cNvSpPr>
            <a:spLocks noGrp="1" noChangeArrowheads="1"/>
          </p:cNvSpPr>
          <p:nvPr>
            <p:ph type="body" idx="1"/>
          </p:nvPr>
        </p:nvSpPr>
        <p:spPr>
          <a:xfrm>
            <a:off x="177800" y="1346200"/>
            <a:ext cx="8534400" cy="5029200"/>
          </a:xfrm>
        </p:spPr>
        <p:txBody>
          <a:bodyPr/>
          <a:lstStyle/>
          <a:p>
            <a:pPr>
              <a:lnSpc>
                <a:spcPct val="90000"/>
              </a:lnSpc>
              <a:spcBef>
                <a:spcPct val="30000"/>
              </a:spcBef>
            </a:pPr>
            <a:r>
              <a:rPr lang="en-US" sz="2400">
                <a:latin typeface="Helvetica" charset="0"/>
                <a:ea typeface="ヒラギノ角ゴ Pro W3" charset="0"/>
                <a:cs typeface="ヒラギノ角ゴ Pro W3" charset="0"/>
              </a:rPr>
              <a:t>Defined new class of objects called "dwarf planets"</a:t>
            </a:r>
          </a:p>
          <a:p>
            <a:pPr>
              <a:lnSpc>
                <a:spcPct val="90000"/>
              </a:lnSpc>
              <a:spcBef>
                <a:spcPct val="30000"/>
              </a:spcBef>
            </a:pPr>
            <a:r>
              <a:rPr lang="ja-JP" altLang="en-US" sz="2400">
                <a:latin typeface="Helvetica" charset="0"/>
                <a:ea typeface="ヒラギノ角ゴ Pro W3" charset="0"/>
                <a:cs typeface="ヒラギノ角ゴ Pro W3" charset="0"/>
              </a:rPr>
              <a:t>“</a:t>
            </a:r>
            <a:r>
              <a:rPr lang="en-US" sz="2400">
                <a:latin typeface="Helvetica" charset="0"/>
                <a:ea typeface="ヒラギノ角ゴ Pro W3" charset="0"/>
                <a:cs typeface="ヒラギノ角ゴ Pro W3" charset="0"/>
              </a:rPr>
              <a:t>Planets" and "dwarf planets" are two distinct classes </a:t>
            </a:r>
          </a:p>
          <a:p>
            <a:pPr>
              <a:lnSpc>
                <a:spcPct val="90000"/>
              </a:lnSpc>
              <a:spcBef>
                <a:spcPct val="30000"/>
              </a:spcBef>
            </a:pPr>
            <a:r>
              <a:rPr lang="en-US" sz="2400">
                <a:latin typeface="Helvetica" charset="0"/>
                <a:ea typeface="ヒラギノ角ゴ Pro W3" charset="0"/>
                <a:cs typeface="ヒラギノ角ゴ Pro W3" charset="0"/>
              </a:rPr>
              <a:t>First members of the "dwarf planet" category are Ceres, Pluto, Haumea, Makemake, and Eris</a:t>
            </a:r>
            <a:endParaRPr lang="en-US" sz="2400">
              <a:solidFill>
                <a:srgbClr val="FFD59A"/>
              </a:solidFill>
              <a:latin typeface="Helvetica" charset="0"/>
              <a:ea typeface="ヒラギノ角ゴ Pro W3" charset="0"/>
              <a:cs typeface="ヒラギノ角ゴ Pro W3" charset="0"/>
            </a:endParaRPr>
          </a:p>
          <a:p>
            <a:pPr>
              <a:lnSpc>
                <a:spcPct val="90000"/>
              </a:lnSpc>
              <a:spcBef>
                <a:spcPct val="30000"/>
              </a:spcBef>
            </a:pPr>
            <a:r>
              <a:rPr lang="en-US" sz="2400">
                <a:latin typeface="Helvetica" charset="0"/>
                <a:ea typeface="ヒラギノ角ゴ Pro W3" charset="0"/>
                <a:cs typeface="ヒラギノ角ゴ Pro W3" charset="0"/>
              </a:rPr>
              <a:t>More "dwarf planets" are expected to be announced by the IAU in the coming years </a:t>
            </a:r>
          </a:p>
          <a:p>
            <a:pPr lvl="1">
              <a:lnSpc>
                <a:spcPct val="90000"/>
              </a:lnSpc>
              <a:spcBef>
                <a:spcPct val="30000"/>
              </a:spcBef>
            </a:pPr>
            <a:r>
              <a:rPr lang="en-US" sz="2200">
                <a:latin typeface="Helvetica" charset="0"/>
                <a:ea typeface="ヒラギノ角ゴ Pro W3" charset="0"/>
              </a:rPr>
              <a:t>Currently a dozen candidate "dwarf planets" are on IAU's "dwarf planet" watch list</a:t>
            </a:r>
          </a:p>
          <a:p>
            <a:pPr lvl="1">
              <a:lnSpc>
                <a:spcPct val="90000"/>
              </a:lnSpc>
              <a:spcBef>
                <a:spcPct val="30000"/>
              </a:spcBef>
            </a:pPr>
            <a:r>
              <a:rPr lang="en-US" sz="2200">
                <a:latin typeface="Helvetica" charset="0"/>
                <a:ea typeface="ヒラギノ角ゴ Pro W3" charset="0"/>
              </a:rPr>
              <a:t>Keeps changing as new objects are found</a:t>
            </a:r>
          </a:p>
          <a:p>
            <a:pPr>
              <a:lnSpc>
                <a:spcPct val="90000"/>
              </a:lnSpc>
              <a:spcBef>
                <a:spcPct val="30000"/>
              </a:spcBef>
            </a:pPr>
            <a:r>
              <a:rPr lang="ja-JP" altLang="en-US" sz="2400">
                <a:latin typeface="Helvetica" charset="0"/>
                <a:ea typeface="ヒラギノ角ゴ Pro W3" charset="0"/>
                <a:cs typeface="ヒラギノ角ゴ Pro W3" charset="0"/>
              </a:rPr>
              <a:t>”</a:t>
            </a:r>
            <a:r>
              <a:rPr lang="en-US" sz="2400">
                <a:latin typeface="Helvetica" charset="0"/>
                <a:ea typeface="ヒラギノ角ゴ Pro W3" charset="0"/>
                <a:cs typeface="ヒラギノ角ゴ Pro W3" charset="0"/>
              </a:rPr>
              <a:t>Dwarf planet" Pluto is recognized as an important proto-type of a new class of trans-Neptunian objects </a:t>
            </a:r>
            <a:endParaRPr lang="en-US" sz="1800">
              <a:latin typeface="Helvetica" charset="0"/>
              <a:ea typeface="ヒラギノ角ゴ Pro W3" charset="0"/>
              <a:cs typeface="ヒラギノ角ゴ Pro W3" charset="0"/>
            </a:endParaRPr>
          </a:p>
        </p:txBody>
      </p:sp>
      <p:sp>
        <p:nvSpPr>
          <p:cNvPr id="125956" name="Text Box 4"/>
          <p:cNvSpPr txBox="1">
            <a:spLocks noChangeArrowheads="1"/>
          </p:cNvSpPr>
          <p:nvPr/>
        </p:nvSpPr>
        <p:spPr bwMode="auto">
          <a:xfrm>
            <a:off x="1749425" y="6523038"/>
            <a:ext cx="45164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r>
              <a:rPr lang="en-US" sz="1800">
                <a:solidFill>
                  <a:schemeClr val="bg2"/>
                </a:solidFill>
                <a:latin typeface="Helvetica" charset="0"/>
              </a:rPr>
              <a:t>Slide credit: John Wilson, Georgia State U.</a:t>
            </a:r>
          </a:p>
        </p:txBody>
      </p:sp>
    </p:spTree>
    <p:extLst>
      <p:ext uri="{BB962C8B-B14F-4D97-AF65-F5344CB8AC3E}">
        <p14:creationId xmlns:p14="http://schemas.microsoft.com/office/powerpoint/2010/main" val="376093374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p:txBody>
          <a:bodyPr/>
          <a:lstStyle/>
          <a:p>
            <a:r>
              <a:rPr lang="en-US">
                <a:latin typeface="Arial" charset="0"/>
                <a:ea typeface="ヒラギノ角ゴ Pro W3" charset="0"/>
                <a:cs typeface="ヒラギノ角ゴ Pro W3" charset="0"/>
              </a:rPr>
              <a:t>What are comets like?</a:t>
            </a:r>
            <a:endParaRPr lang="en-US">
              <a:solidFill>
                <a:schemeClr val="accent2"/>
              </a:solidFill>
              <a:latin typeface="Arial" charset="0"/>
              <a:ea typeface="ヒラギノ角ゴ Pro W3" charset="0"/>
              <a:cs typeface="ヒラギノ角ゴ Pro W3" charset="0"/>
            </a:endParaRPr>
          </a:p>
        </p:txBody>
      </p:sp>
      <p:pic>
        <p:nvPicPr>
          <p:cNvPr id="132099" name="Picture 3" descr="12_09Figurea-P"/>
          <p:cNvPicPr>
            <a:picLocks noChangeAspect="1" noChangeArrowheads="1"/>
          </p:cNvPicPr>
          <p:nvPr/>
        </p:nvPicPr>
        <p:blipFill>
          <a:blip r:embed="rId3">
            <a:extLst>
              <a:ext uri="{28A0092B-C50C-407E-A947-70E740481C1C}">
                <a14:useLocalDpi xmlns:a14="http://schemas.microsoft.com/office/drawing/2010/main" val="0"/>
              </a:ext>
            </a:extLst>
          </a:blip>
          <a:srcRect b="11940"/>
          <a:stretch>
            <a:fillRect/>
          </a:stretch>
        </p:blipFill>
        <p:spPr bwMode="auto">
          <a:xfrm>
            <a:off x="889000" y="1466850"/>
            <a:ext cx="71882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8834653"/>
      </p:ext>
    </p:extLst>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p:txBody>
          <a:bodyPr/>
          <a:lstStyle/>
          <a:p>
            <a:r>
              <a:rPr lang="en-US">
                <a:latin typeface="Arial" charset="0"/>
                <a:ea typeface="ヒラギノ角ゴ Pro W3" charset="0"/>
                <a:cs typeface="ヒラギノ角ゴ Pro W3" charset="0"/>
              </a:rPr>
              <a:t>Comet Facts</a:t>
            </a:r>
          </a:p>
        </p:txBody>
      </p:sp>
      <p:sp>
        <p:nvSpPr>
          <p:cNvPr id="296963" name="Rectangle 3"/>
          <p:cNvSpPr>
            <a:spLocks noGrp="1" noChangeArrowheads="1"/>
          </p:cNvSpPr>
          <p:nvPr>
            <p:ph type="body" idx="1"/>
          </p:nvPr>
        </p:nvSpPr>
        <p:spPr/>
        <p:txBody>
          <a:bodyPr/>
          <a:lstStyle/>
          <a:p>
            <a:pPr marL="342900" indent="-342900">
              <a:lnSpc>
                <a:spcPct val="90000"/>
              </a:lnSpc>
            </a:pPr>
            <a:r>
              <a:rPr lang="en-US" sz="2400" dirty="0" smtClean="0">
                <a:latin typeface="Arial" charset="0"/>
                <a:ea typeface="ヒラギノ角ゴ Pro W3" charset="0"/>
                <a:cs typeface="ヒラギノ角ゴ Pro W3" charset="0"/>
              </a:rPr>
              <a:t>Nucleus </a:t>
            </a:r>
            <a:r>
              <a:rPr lang="en-US" sz="2400" dirty="0">
                <a:latin typeface="Arial" charset="0"/>
                <a:ea typeface="ヒラギノ角ゴ Pro W3" charset="0"/>
                <a:cs typeface="ヒラギノ角ゴ Pro W3" charset="0"/>
              </a:rPr>
              <a:t>of comet is a </a:t>
            </a:r>
            <a:r>
              <a:rPr lang="ja-JP" altLang="en-US" sz="2400" dirty="0">
                <a:latin typeface="Arial" charset="0"/>
                <a:ea typeface="ヒラギノ角ゴ Pro W3" charset="0"/>
                <a:cs typeface="ヒラギノ角ゴ Pro W3" charset="0"/>
              </a:rPr>
              <a:t>“</a:t>
            </a:r>
            <a:r>
              <a:rPr lang="en-US" sz="2400" dirty="0">
                <a:latin typeface="Arial" charset="0"/>
                <a:ea typeface="ヒラギノ角ゴ Pro W3" charset="0"/>
                <a:cs typeface="ヒラギノ角ゴ Pro W3" charset="0"/>
              </a:rPr>
              <a:t>dirty snowball</a:t>
            </a:r>
            <a:r>
              <a:rPr lang="ja-JP" altLang="en-US" sz="2400" dirty="0">
                <a:latin typeface="Arial" charset="0"/>
                <a:ea typeface="ヒラギノ角ゴ Pro W3" charset="0"/>
                <a:cs typeface="ヒラギノ角ゴ Pro W3" charset="0"/>
              </a:rPr>
              <a:t>”</a:t>
            </a:r>
            <a:r>
              <a:rPr lang="en-US" sz="2400" dirty="0">
                <a:latin typeface="Arial" charset="0"/>
                <a:ea typeface="ヒラギノ角ゴ Pro W3" charset="0"/>
                <a:cs typeface="ヒラギノ角ゴ Pro W3" charset="0"/>
              </a:rPr>
              <a:t> (ice </a:t>
            </a:r>
            <a:r>
              <a:rPr lang="en-US" sz="2400" dirty="0" smtClean="0">
                <a:latin typeface="Arial" charset="0"/>
                <a:ea typeface="ヒラギノ角ゴ Pro W3" charset="0"/>
                <a:cs typeface="ヒラギノ角ゴ Pro W3" charset="0"/>
              </a:rPr>
              <a:t>mixed with with </a:t>
            </a:r>
            <a:r>
              <a:rPr lang="en-US" sz="2400" dirty="0">
                <a:latin typeface="Arial" charset="0"/>
                <a:ea typeface="ヒラギノ角ゴ Pro W3" charset="0"/>
                <a:cs typeface="ヒラギノ角ゴ Pro W3" charset="0"/>
              </a:rPr>
              <a:t>rock)</a:t>
            </a:r>
          </a:p>
          <a:p>
            <a:pPr marL="342900" indent="-342900">
              <a:lnSpc>
                <a:spcPct val="90000"/>
              </a:lnSpc>
            </a:pPr>
            <a:r>
              <a:rPr lang="en-US" sz="2400" dirty="0">
                <a:latin typeface="Arial" charset="0"/>
                <a:ea typeface="ヒラギノ角ゴ Pro W3" charset="0"/>
                <a:cs typeface="ヒラギノ角ゴ Pro W3" charset="0"/>
              </a:rPr>
              <a:t>Most comets do not have tails</a:t>
            </a:r>
          </a:p>
          <a:p>
            <a:pPr marL="342900" indent="-342900">
              <a:lnSpc>
                <a:spcPct val="90000"/>
              </a:lnSpc>
            </a:pPr>
            <a:r>
              <a:rPr lang="en-US" sz="2400" dirty="0">
                <a:latin typeface="Arial" charset="0"/>
                <a:ea typeface="ヒラギノ角ゴ Pro W3" charset="0"/>
                <a:cs typeface="ヒラギノ角ゴ Pro W3" charset="0"/>
              </a:rPr>
              <a:t>Most comets remain perpetually frozen in the outer solar system </a:t>
            </a:r>
          </a:p>
          <a:p>
            <a:pPr marL="342900" indent="-342900">
              <a:lnSpc>
                <a:spcPct val="90000"/>
              </a:lnSpc>
            </a:pPr>
            <a:r>
              <a:rPr lang="en-US" sz="2400" dirty="0">
                <a:latin typeface="Arial" charset="0"/>
                <a:ea typeface="ヒラギノ角ゴ Pro W3" charset="0"/>
                <a:cs typeface="ヒラギノ角ゴ Pro W3" charset="0"/>
              </a:rPr>
              <a:t>Only comets that enter the inner solar system grow tails</a:t>
            </a:r>
          </a:p>
        </p:txBody>
      </p:sp>
    </p:spTree>
    <p:extLst>
      <p:ext uri="{BB962C8B-B14F-4D97-AF65-F5344CB8AC3E}">
        <p14:creationId xmlns:p14="http://schemas.microsoft.com/office/powerpoint/2010/main" val="3800672196"/>
      </p:ext>
    </p:extLst>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292100" y="254000"/>
            <a:ext cx="7772400" cy="1143000"/>
          </a:xfrm>
        </p:spPr>
        <p:txBody>
          <a:bodyPr/>
          <a:lstStyle/>
          <a:p>
            <a:r>
              <a:rPr lang="en-US">
                <a:latin typeface="Arial" charset="0"/>
                <a:ea typeface="ヒラギノ角ゴ Pro W3" charset="0"/>
                <a:cs typeface="ヒラギノ角ゴ Pro W3" charset="0"/>
              </a:rPr>
              <a:t>Sun-grazing Comet</a:t>
            </a:r>
          </a:p>
        </p:txBody>
      </p:sp>
      <p:pic>
        <p:nvPicPr>
          <p:cNvPr id="136195" name="Picture 3" descr="12_10Figure-Unanno-P"/>
          <p:cNvPicPr>
            <a:picLocks noChangeAspect="1" noChangeArrowheads="1"/>
          </p:cNvPicPr>
          <p:nvPr/>
        </p:nvPicPr>
        <p:blipFill>
          <a:blip r:embed="rId3">
            <a:extLst>
              <a:ext uri="{28A0092B-C50C-407E-A947-70E740481C1C}">
                <a14:useLocalDpi xmlns:a14="http://schemas.microsoft.com/office/drawing/2010/main" val="0"/>
              </a:ext>
            </a:extLst>
          </a:blip>
          <a:srcRect b="4651"/>
          <a:stretch>
            <a:fillRect/>
          </a:stretch>
        </p:blipFill>
        <p:spPr bwMode="auto">
          <a:xfrm>
            <a:off x="762000" y="1489075"/>
            <a:ext cx="7620000" cy="491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TextBox 3"/>
          <p:cNvSpPr txBox="1">
            <a:spLocks noChangeArrowheads="1"/>
          </p:cNvSpPr>
          <p:nvPr/>
        </p:nvSpPr>
        <p:spPr bwMode="auto">
          <a:xfrm>
            <a:off x="6613525" y="2549525"/>
            <a:ext cx="793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r>
              <a:rPr lang="en-US" sz="2800" b="1">
                <a:solidFill>
                  <a:schemeClr val="bg2"/>
                </a:solidFill>
                <a:latin typeface="Trebuchet MS" charset="0"/>
                <a:cs typeface="Trebuchet MS" charset="0"/>
              </a:rPr>
              <a:t>Sun</a:t>
            </a:r>
          </a:p>
        </p:txBody>
      </p:sp>
    </p:spTree>
    <p:extLst>
      <p:ext uri="{BB962C8B-B14F-4D97-AF65-F5344CB8AC3E}">
        <p14:creationId xmlns:p14="http://schemas.microsoft.com/office/powerpoint/2010/main" val="3703501671"/>
      </p:ext>
    </p:extLst>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381000" y="254000"/>
            <a:ext cx="7772400" cy="1143000"/>
          </a:xfrm>
        </p:spPr>
        <p:txBody>
          <a:bodyPr/>
          <a:lstStyle/>
          <a:p>
            <a:r>
              <a:rPr lang="en-US">
                <a:latin typeface="Arial" charset="0"/>
                <a:ea typeface="ヒラギノ角ゴ Pro W3" charset="0"/>
                <a:cs typeface="ヒラギノ角ゴ Pro W3" charset="0"/>
              </a:rPr>
              <a:t>Anatomy of a Comet</a:t>
            </a:r>
            <a:endParaRPr lang="en-US">
              <a:solidFill>
                <a:schemeClr val="tx1"/>
              </a:solidFill>
              <a:latin typeface="Arial" charset="0"/>
              <a:ea typeface="ヒラギノ角ゴ Pro W3" charset="0"/>
              <a:cs typeface="ヒラギノ角ゴ Pro W3" charset="0"/>
            </a:endParaRPr>
          </a:p>
        </p:txBody>
      </p:sp>
      <p:sp>
        <p:nvSpPr>
          <p:cNvPr id="305155" name="Rectangle 3"/>
          <p:cNvSpPr>
            <a:spLocks noGrp="1" noChangeArrowheads="1"/>
          </p:cNvSpPr>
          <p:nvPr>
            <p:ph type="body" sz="half" idx="2"/>
          </p:nvPr>
        </p:nvSpPr>
        <p:spPr>
          <a:xfrm>
            <a:off x="5257800" y="1600200"/>
            <a:ext cx="3505200" cy="4800600"/>
          </a:xfrm>
        </p:spPr>
        <p:txBody>
          <a:bodyPr/>
          <a:lstStyle/>
          <a:p>
            <a:pPr>
              <a:lnSpc>
                <a:spcPct val="90000"/>
              </a:lnSpc>
              <a:spcBef>
                <a:spcPct val="0"/>
              </a:spcBef>
            </a:pPr>
            <a:r>
              <a:rPr lang="en-US" sz="2400">
                <a:solidFill>
                  <a:schemeClr val="tx1"/>
                </a:solidFill>
                <a:latin typeface="Arial" charset="0"/>
                <a:ea typeface="ヒラギノ角ゴ Pro W3" charset="0"/>
                <a:cs typeface="ヒラギノ角ゴ Pro W3" charset="0"/>
              </a:rPr>
              <a:t>Gas </a:t>
            </a:r>
            <a:r>
              <a:rPr lang="ja-JP" altLang="en-US" sz="2400">
                <a:solidFill>
                  <a:schemeClr val="tx1"/>
                </a:solidFill>
                <a:latin typeface="Arial" charset="0"/>
                <a:ea typeface="ヒラギノ角ゴ Pro W3" charset="0"/>
                <a:cs typeface="ヒラギノ角ゴ Pro W3" charset="0"/>
              </a:rPr>
              <a:t>“</a:t>
            </a:r>
            <a:r>
              <a:rPr lang="en-US" sz="2400">
                <a:solidFill>
                  <a:schemeClr val="tx1"/>
                </a:solidFill>
                <a:latin typeface="Arial" charset="0"/>
                <a:ea typeface="ヒラギノ角ゴ Pro W3" charset="0"/>
                <a:cs typeface="ヒラギノ角ゴ Pro W3" charset="0"/>
              </a:rPr>
              <a:t>coma</a:t>
            </a:r>
            <a:r>
              <a:rPr lang="ja-JP" altLang="en-US" sz="2400">
                <a:solidFill>
                  <a:schemeClr val="tx1"/>
                </a:solidFill>
                <a:latin typeface="Arial" charset="0"/>
                <a:ea typeface="ヒラギノ角ゴ Pro W3" charset="0"/>
                <a:cs typeface="ヒラギノ角ゴ Pro W3" charset="0"/>
              </a:rPr>
              <a:t>”</a:t>
            </a:r>
            <a:r>
              <a:rPr lang="en-US" sz="2400">
                <a:latin typeface="Arial" charset="0"/>
                <a:ea typeface="ヒラギノ角ゴ Pro W3" charset="0"/>
                <a:cs typeface="ヒラギノ角ゴ Pro W3" charset="0"/>
              </a:rPr>
              <a:t> is atmosphere that comes from heated nucleus</a:t>
            </a:r>
          </a:p>
          <a:p>
            <a:pPr>
              <a:lnSpc>
                <a:spcPct val="90000"/>
              </a:lnSpc>
              <a:spcBef>
                <a:spcPct val="0"/>
              </a:spcBef>
            </a:pPr>
            <a:endParaRPr lang="en-US" sz="2400">
              <a:latin typeface="Arial" charset="0"/>
              <a:ea typeface="ヒラギノ角ゴ Pro W3" charset="0"/>
              <a:cs typeface="ヒラギノ角ゴ Pro W3" charset="0"/>
            </a:endParaRPr>
          </a:p>
          <a:p>
            <a:pPr>
              <a:lnSpc>
                <a:spcPct val="90000"/>
              </a:lnSpc>
              <a:spcBef>
                <a:spcPct val="0"/>
              </a:spcBef>
            </a:pPr>
            <a:r>
              <a:rPr lang="en-US" sz="2400">
                <a:solidFill>
                  <a:schemeClr val="tx1"/>
                </a:solidFill>
                <a:latin typeface="Arial" charset="0"/>
                <a:ea typeface="ヒラギノ角ゴ Pro W3" charset="0"/>
                <a:cs typeface="ヒラギノ角ゴ Pro W3" charset="0"/>
              </a:rPr>
              <a:t>Plasma tail</a:t>
            </a:r>
            <a:r>
              <a:rPr lang="en-US" sz="2400">
                <a:latin typeface="Arial" charset="0"/>
                <a:ea typeface="ヒラギノ角ゴ Pro W3" charset="0"/>
                <a:cs typeface="ヒラギノ角ゴ Pro W3" charset="0"/>
              </a:rPr>
              <a:t> is gas escaping from coma, pushed by solar wind</a:t>
            </a:r>
          </a:p>
          <a:p>
            <a:pPr>
              <a:lnSpc>
                <a:spcPct val="90000"/>
              </a:lnSpc>
              <a:spcBef>
                <a:spcPct val="0"/>
              </a:spcBef>
            </a:pPr>
            <a:endParaRPr lang="en-US" sz="2400">
              <a:latin typeface="Arial" charset="0"/>
              <a:ea typeface="ヒラギノ角ゴ Pro W3" charset="0"/>
              <a:cs typeface="ヒラギノ角ゴ Pro W3" charset="0"/>
            </a:endParaRPr>
          </a:p>
          <a:p>
            <a:pPr>
              <a:lnSpc>
                <a:spcPct val="90000"/>
              </a:lnSpc>
              <a:spcBef>
                <a:spcPct val="0"/>
              </a:spcBef>
            </a:pPr>
            <a:r>
              <a:rPr lang="en-US" sz="2400">
                <a:solidFill>
                  <a:schemeClr val="tx1"/>
                </a:solidFill>
                <a:latin typeface="Arial" charset="0"/>
                <a:ea typeface="ヒラギノ角ゴ Pro W3" charset="0"/>
                <a:cs typeface="ヒラギノ角ゴ Pro W3" charset="0"/>
              </a:rPr>
              <a:t>Dust tail</a:t>
            </a:r>
            <a:r>
              <a:rPr lang="en-US" sz="2400">
                <a:latin typeface="Arial" charset="0"/>
                <a:ea typeface="ヒラギノ角ゴ Pro W3" charset="0"/>
                <a:cs typeface="ヒラギノ角ゴ Pro W3" charset="0"/>
              </a:rPr>
              <a:t> is pushed by photons from the Sun</a:t>
            </a:r>
            <a:endParaRPr lang="en-US" sz="2000">
              <a:latin typeface="Arial" charset="0"/>
              <a:ea typeface="ヒラギノ角ゴ Pro W3" charset="0"/>
              <a:cs typeface="ヒラギノ角ゴ Pro W3" charset="0"/>
            </a:endParaRPr>
          </a:p>
        </p:txBody>
      </p:sp>
      <p:pic>
        <p:nvPicPr>
          <p:cNvPr id="142340" name="Picture 4" descr="12_12Figureb-P"/>
          <p:cNvPicPr>
            <a:picLocks noChangeAspect="1" noChangeArrowheads="1"/>
          </p:cNvPicPr>
          <p:nvPr/>
        </p:nvPicPr>
        <p:blipFill>
          <a:blip r:embed="rId3">
            <a:extLst>
              <a:ext uri="{28A0092B-C50C-407E-A947-70E740481C1C}">
                <a14:useLocalDpi xmlns:a14="http://schemas.microsoft.com/office/drawing/2010/main" val="0"/>
              </a:ext>
            </a:extLst>
          </a:blip>
          <a:srcRect b="27979"/>
          <a:stretch>
            <a:fillRect/>
          </a:stretch>
        </p:blipFill>
        <p:spPr bwMode="auto">
          <a:xfrm>
            <a:off x="396875" y="1616075"/>
            <a:ext cx="4708525"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5709230"/>
      </p:ext>
    </p:extLst>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r>
              <a:rPr lang="en-US">
                <a:latin typeface="Arial" charset="0"/>
                <a:ea typeface="ヒラギノ角ゴ Pro W3" charset="0"/>
                <a:cs typeface="ヒラギノ角ゴ Pro W3" charset="0"/>
              </a:rPr>
              <a:t>Length of comet tail is huge</a:t>
            </a:r>
          </a:p>
        </p:txBody>
      </p:sp>
      <p:sp>
        <p:nvSpPr>
          <p:cNvPr id="141315" name="Rectangle 3"/>
          <p:cNvSpPr>
            <a:spLocks noGrp="1" noChangeArrowheads="1"/>
          </p:cNvSpPr>
          <p:nvPr>
            <p:ph type="body" idx="1"/>
          </p:nvPr>
        </p:nvSpPr>
        <p:spPr>
          <a:xfrm>
            <a:off x="0" y="1587500"/>
            <a:ext cx="4546600" cy="4813300"/>
          </a:xfrm>
        </p:spPr>
        <p:txBody>
          <a:bodyPr/>
          <a:lstStyle/>
          <a:p>
            <a:r>
              <a:rPr lang="en-US">
                <a:latin typeface="Arial" charset="0"/>
                <a:ea typeface="ヒラギノ角ゴ Pro W3" charset="0"/>
                <a:cs typeface="ヒラギノ角ゴ Pro W3" charset="0"/>
              </a:rPr>
              <a:t>Tail size many millions of km</a:t>
            </a:r>
          </a:p>
          <a:p>
            <a:r>
              <a:rPr lang="en-US">
                <a:latin typeface="Arial" charset="0"/>
                <a:ea typeface="ヒラギノ角ゴ Pro W3" charset="0"/>
                <a:cs typeface="ヒラギノ角ゴ Pro W3" charset="0"/>
              </a:rPr>
              <a:t>By comparison, Jupiter is about 150,000 km in diameter</a:t>
            </a:r>
          </a:p>
        </p:txBody>
      </p:sp>
      <p:pic>
        <p:nvPicPr>
          <p:cNvPr id="144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6288" y="1465263"/>
            <a:ext cx="4365625"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47285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dirty="0">
                <a:latin typeface="Arial" charset="0"/>
                <a:ea typeface="ヒラギノ角ゴ Pro W3" charset="0"/>
                <a:cs typeface="ヒラギノ角ゴ Pro W3" charset="0"/>
              </a:rPr>
              <a:t>The Main </a:t>
            </a:r>
            <a:r>
              <a:rPr lang="en-US" dirty="0" smtClean="0">
                <a:latin typeface="Arial" charset="0"/>
                <a:ea typeface="ヒラギノ角ゴ Pro W3" charset="0"/>
                <a:cs typeface="ヒラギノ角ゴ Pro W3" charset="0"/>
              </a:rPr>
              <a:t>Points, part 1</a:t>
            </a:r>
            <a:endParaRPr lang="en-US" dirty="0">
              <a:latin typeface="Arial" charset="0"/>
              <a:ea typeface="ヒラギノ角ゴ Pro W3" charset="0"/>
              <a:cs typeface="ヒラギノ角ゴ Pro W3" charset="0"/>
            </a:endParaRPr>
          </a:p>
        </p:txBody>
      </p:sp>
      <p:sp>
        <p:nvSpPr>
          <p:cNvPr id="59395" name="Rectangle 3"/>
          <p:cNvSpPr>
            <a:spLocks noGrp="1" noChangeArrowheads="1"/>
          </p:cNvSpPr>
          <p:nvPr>
            <p:ph type="body" idx="1"/>
          </p:nvPr>
        </p:nvSpPr>
        <p:spPr>
          <a:xfrm>
            <a:off x="304800" y="1524000"/>
            <a:ext cx="8534400" cy="4876800"/>
          </a:xfrm>
        </p:spPr>
        <p:txBody>
          <a:bodyPr/>
          <a:lstStyle/>
          <a:p>
            <a:endParaRPr lang="en-US" sz="2400" dirty="0">
              <a:latin typeface="Arial" charset="0"/>
              <a:ea typeface="ヒラギノ角ゴ Pro W3" charset="0"/>
              <a:cs typeface="ヒラギノ角ゴ Pro W3" charset="0"/>
            </a:endParaRPr>
          </a:p>
          <a:p>
            <a:endParaRPr lang="en-US" sz="2400" dirty="0" smtClean="0">
              <a:latin typeface="Arial" charset="0"/>
              <a:ea typeface="ヒラギノ角ゴ Pro W3" charset="0"/>
              <a:cs typeface="ヒラギノ角ゴ Pro W3" charset="0"/>
            </a:endParaRPr>
          </a:p>
          <a:p>
            <a:endParaRPr lang="en-US" sz="2400" dirty="0">
              <a:latin typeface="Arial" charset="0"/>
              <a:ea typeface="ヒラギノ角ゴ Pro W3" charset="0"/>
              <a:cs typeface="ヒラギノ角ゴ Pro W3" charset="0"/>
            </a:endParaRPr>
          </a:p>
        </p:txBody>
      </p:sp>
      <p:sp>
        <p:nvSpPr>
          <p:cNvPr id="22532" name="Rectangle 4"/>
          <p:cNvSpPr>
            <a:spLocks noChangeArrowheads="1"/>
          </p:cNvSpPr>
          <p:nvPr/>
        </p:nvSpPr>
        <p:spPr bwMode="auto">
          <a:xfrm>
            <a:off x="203200" y="1435100"/>
            <a:ext cx="8559800" cy="5245100"/>
          </a:xfrm>
          <a:prstGeom prst="rect">
            <a:avLst/>
          </a:prstGeom>
          <a:noFill/>
          <a:ln w="9525">
            <a:noFill/>
            <a:miter lim="800000"/>
            <a:headEnd/>
            <a:tailEnd/>
          </a:ln>
        </p:spPr>
        <p:txBody>
          <a:bodyPr lIns="92075" tIns="46038" rIns="92075" bIns="46038"/>
          <a:lstStyle/>
          <a:p>
            <a:pPr marL="292100" indent="-292100">
              <a:spcBef>
                <a:spcPct val="25000"/>
              </a:spcBef>
              <a:spcAft>
                <a:spcPts val="600"/>
              </a:spcAft>
              <a:buFontTx/>
              <a:buChar char="•"/>
            </a:pPr>
            <a:r>
              <a:rPr lang="en-US" sz="2800" b="1" dirty="0" smtClean="0">
                <a:solidFill>
                  <a:schemeClr val="tx2"/>
                </a:solidFill>
                <a:effectLst>
                  <a:outerShdw blurRad="38100" dist="38100" dir="2700000" algn="tl">
                    <a:srgbClr val="000000"/>
                  </a:outerShdw>
                </a:effectLst>
                <a:latin typeface="Trebuchet MS Bold" charset="0"/>
              </a:rPr>
              <a:t>Asteroids</a:t>
            </a:r>
            <a:endParaRPr lang="en-US" sz="2800" b="1" dirty="0">
              <a:solidFill>
                <a:schemeClr val="tx2"/>
              </a:solidFill>
              <a:effectLst>
                <a:outerShdw blurRad="38100" dist="38100" dir="2700000" algn="tl">
                  <a:srgbClr val="000000"/>
                </a:outerShdw>
              </a:effectLst>
              <a:latin typeface="Trebuchet MS Bold" charset="0"/>
            </a:endParaRPr>
          </a:p>
          <a:p>
            <a:pPr marL="977900" lvl="1" indent="-292100">
              <a:spcBef>
                <a:spcPts val="60"/>
              </a:spcBef>
              <a:spcAft>
                <a:spcPts val="600"/>
              </a:spcAft>
              <a:buFontTx/>
              <a:buChar char="–"/>
            </a:pPr>
            <a:r>
              <a:rPr lang="en-US" sz="2200" b="1" dirty="0">
                <a:solidFill>
                  <a:schemeClr val="tx2"/>
                </a:solidFill>
                <a:effectLst>
                  <a:outerShdw blurRad="38100" dist="38100" dir="2700000" algn="tl">
                    <a:srgbClr val="000000"/>
                  </a:outerShdw>
                </a:effectLst>
                <a:latin typeface="Trebuchet MS Bold" charset="0"/>
              </a:rPr>
              <a:t>Failed </a:t>
            </a:r>
            <a:r>
              <a:rPr lang="en-US" sz="2200" b="1" dirty="0" err="1">
                <a:solidFill>
                  <a:schemeClr val="tx2"/>
                </a:solidFill>
                <a:effectLst>
                  <a:outerShdw blurRad="38100" dist="38100" dir="2700000" algn="tl">
                    <a:srgbClr val="000000"/>
                  </a:outerShdw>
                </a:effectLst>
                <a:latin typeface="Trebuchet MS Bold" charset="0"/>
              </a:rPr>
              <a:t>planetesimals</a:t>
            </a:r>
            <a:r>
              <a:rPr lang="en-US" sz="2200" b="1" dirty="0">
                <a:solidFill>
                  <a:schemeClr val="tx2"/>
                </a:solidFill>
                <a:effectLst>
                  <a:outerShdw blurRad="38100" dist="38100" dir="2700000" algn="tl">
                    <a:srgbClr val="000000"/>
                  </a:outerShdw>
                </a:effectLst>
                <a:latin typeface="Trebuchet MS Bold" charset="0"/>
              </a:rPr>
              <a:t> in outer Solar System</a:t>
            </a:r>
          </a:p>
          <a:p>
            <a:pPr marL="977900" lvl="1" indent="-292100">
              <a:spcBef>
                <a:spcPts val="60"/>
              </a:spcBef>
              <a:spcAft>
                <a:spcPts val="600"/>
              </a:spcAft>
              <a:buFontTx/>
              <a:buChar char="–"/>
            </a:pPr>
            <a:r>
              <a:rPr lang="en-US" sz="2200" b="1" dirty="0" smtClean="0">
                <a:solidFill>
                  <a:schemeClr val="tx2"/>
                </a:solidFill>
                <a:effectLst>
                  <a:outerShdw blurRad="38100" dist="38100" dir="2700000" algn="tl">
                    <a:srgbClr val="000000"/>
                  </a:outerShdw>
                </a:effectLst>
                <a:latin typeface="Trebuchet MS Bold" charset="0"/>
              </a:rPr>
              <a:t>Fairly circular orbits</a:t>
            </a:r>
          </a:p>
          <a:p>
            <a:pPr marL="977900" lvl="1" indent="-292100">
              <a:spcBef>
                <a:spcPts val="60"/>
              </a:spcBef>
              <a:spcAft>
                <a:spcPts val="600"/>
              </a:spcAft>
              <a:buFontTx/>
              <a:buChar char="–"/>
            </a:pPr>
            <a:r>
              <a:rPr lang="en-US" sz="2200" b="1" dirty="0" smtClean="0">
                <a:solidFill>
                  <a:schemeClr val="tx2"/>
                </a:solidFill>
                <a:effectLst>
                  <a:outerShdw blurRad="38100" dist="38100" dir="2700000" algn="tl">
                    <a:srgbClr val="000000"/>
                  </a:outerShdw>
                </a:effectLst>
                <a:latin typeface="Trebuchet MS Bold" charset="0"/>
              </a:rPr>
              <a:t>Mostly in “Kuiper Belt” beyond Neptune</a:t>
            </a:r>
          </a:p>
          <a:p>
            <a:pPr marL="342900" indent="-342900">
              <a:spcBef>
                <a:spcPct val="25000"/>
              </a:spcBef>
              <a:spcAft>
                <a:spcPts val="600"/>
              </a:spcAft>
              <a:buFont typeface="Arial"/>
              <a:buChar char="•"/>
            </a:pPr>
            <a:r>
              <a:rPr lang="en-US" sz="2800" b="1" dirty="0" smtClean="0">
                <a:solidFill>
                  <a:schemeClr val="tx2"/>
                </a:solidFill>
                <a:effectLst>
                  <a:outerShdw blurRad="38100" dist="38100" dir="2700000" algn="tl">
                    <a:srgbClr val="000000"/>
                  </a:outerShdw>
                </a:effectLst>
                <a:latin typeface="Trebuchet MS Bold" charset="0"/>
              </a:rPr>
              <a:t>Pluto and Charon</a:t>
            </a:r>
          </a:p>
          <a:p>
            <a:pPr marL="1028700" lvl="1" indent="-342900">
              <a:spcBef>
                <a:spcPct val="25000"/>
              </a:spcBef>
              <a:spcAft>
                <a:spcPts val="600"/>
              </a:spcAft>
              <a:buFont typeface="Lucida Grande"/>
              <a:buChar char="-"/>
            </a:pPr>
            <a:r>
              <a:rPr lang="en-US" b="1" dirty="0" smtClean="0">
                <a:solidFill>
                  <a:schemeClr val="tx2"/>
                </a:solidFill>
                <a:effectLst>
                  <a:outerShdw blurRad="38100" dist="38100" dir="2700000" algn="tl">
                    <a:srgbClr val="000000"/>
                  </a:outerShdw>
                </a:effectLst>
                <a:latin typeface="Trebuchet MS Bold" charset="0"/>
              </a:rPr>
              <a:t>Similar to Kuiper Belt asteroids in many ways</a:t>
            </a:r>
          </a:p>
          <a:p>
            <a:pPr marL="347663" indent="-347663">
              <a:spcAft>
                <a:spcPts val="600"/>
              </a:spcAft>
              <a:buFont typeface="Arial"/>
              <a:buChar char="•"/>
            </a:pPr>
            <a:r>
              <a:rPr lang="en-US" sz="2800" b="1" dirty="0">
                <a:solidFill>
                  <a:schemeClr val="tx2"/>
                </a:solidFill>
                <a:effectLst>
                  <a:outerShdw blurRad="38100" dist="38100" dir="2700000" algn="tl">
                    <a:srgbClr val="000000"/>
                  </a:outerShdw>
                </a:effectLst>
                <a:latin typeface="Trebuchet MS Bold" charset="0"/>
              </a:rPr>
              <a:t>Comets</a:t>
            </a:r>
          </a:p>
          <a:p>
            <a:pPr marL="1028700" lvl="1" indent="-342900">
              <a:spcAft>
                <a:spcPts val="600"/>
              </a:spcAft>
              <a:buFont typeface="Lucida Grande"/>
              <a:buChar char="-"/>
            </a:pPr>
            <a:r>
              <a:rPr lang="en-US" sz="2200" b="1" dirty="0" smtClean="0">
                <a:solidFill>
                  <a:schemeClr val="tx2"/>
                </a:solidFill>
                <a:effectLst>
                  <a:outerShdw blurRad="38100" dist="38100" dir="2700000" algn="tl">
                    <a:srgbClr val="000000"/>
                  </a:outerShdw>
                </a:effectLst>
                <a:latin typeface="Trebuchet MS Bold" charset="0"/>
              </a:rPr>
              <a:t>Highly elliptical orbits</a:t>
            </a:r>
          </a:p>
          <a:p>
            <a:pPr marL="1028700" lvl="1" indent="-342900">
              <a:spcAft>
                <a:spcPts val="600"/>
              </a:spcAft>
              <a:buFont typeface="Lucida Grande"/>
              <a:buChar char="-"/>
            </a:pPr>
            <a:r>
              <a:rPr lang="ja-JP" altLang="en-US" sz="2200" b="1" dirty="0" smtClean="0">
                <a:solidFill>
                  <a:schemeClr val="tx2"/>
                </a:solidFill>
                <a:effectLst>
                  <a:outerShdw blurRad="38100" dist="38100" dir="2700000" algn="tl">
                    <a:srgbClr val="000000"/>
                  </a:outerShdw>
                </a:effectLst>
                <a:latin typeface="Trebuchet MS Bold" charset="0"/>
              </a:rPr>
              <a:t>“</a:t>
            </a:r>
            <a:r>
              <a:rPr lang="en-US" sz="2200" b="1" dirty="0">
                <a:solidFill>
                  <a:schemeClr val="tx2"/>
                </a:solidFill>
                <a:effectLst>
                  <a:outerShdw blurRad="38100" dist="38100" dir="2700000" algn="tl">
                    <a:srgbClr val="000000"/>
                  </a:outerShdw>
                </a:effectLst>
                <a:latin typeface="Trebuchet MS Bold" charset="0"/>
              </a:rPr>
              <a:t>Dirty snowballs</a:t>
            </a:r>
            <a:r>
              <a:rPr lang="ja-JP" altLang="en-US" sz="2200" b="1" dirty="0">
                <a:solidFill>
                  <a:schemeClr val="tx2"/>
                </a:solidFill>
                <a:effectLst>
                  <a:outerShdw blurRad="38100" dist="38100" dir="2700000" algn="tl">
                    <a:srgbClr val="000000"/>
                  </a:outerShdw>
                </a:effectLst>
                <a:latin typeface="Trebuchet MS Bold" charset="0"/>
              </a:rPr>
              <a:t>”</a:t>
            </a:r>
            <a:r>
              <a:rPr lang="en-US" sz="2200" b="1" dirty="0">
                <a:solidFill>
                  <a:schemeClr val="tx2"/>
                </a:solidFill>
                <a:effectLst>
                  <a:outerShdw blurRad="38100" dist="38100" dir="2700000" algn="tl">
                    <a:srgbClr val="000000"/>
                  </a:outerShdw>
                </a:effectLst>
                <a:latin typeface="Trebuchet MS Bold" charset="0"/>
              </a:rPr>
              <a:t> </a:t>
            </a:r>
            <a:r>
              <a:rPr lang="en-US" sz="2200" b="1" dirty="0" smtClean="0">
                <a:solidFill>
                  <a:schemeClr val="tx2"/>
                </a:solidFill>
                <a:effectLst>
                  <a:outerShdw blurRad="38100" dist="38100" dir="2700000" algn="tl">
                    <a:srgbClr val="000000"/>
                  </a:outerShdw>
                </a:effectLst>
                <a:latin typeface="Trebuchet MS Bold" charset="0"/>
              </a:rPr>
              <a:t>– agglomerations of rock </a:t>
            </a:r>
            <a:r>
              <a:rPr lang="en-US" sz="2200" b="1" dirty="0">
                <a:solidFill>
                  <a:schemeClr val="tx2"/>
                </a:solidFill>
                <a:effectLst>
                  <a:outerShdw blurRad="38100" dist="38100" dir="2700000" algn="tl">
                    <a:srgbClr val="000000"/>
                  </a:outerShdw>
                </a:effectLst>
                <a:latin typeface="Trebuchet MS Bold" charset="0"/>
              </a:rPr>
              <a:t>and ice</a:t>
            </a:r>
          </a:p>
          <a:p>
            <a:pPr marL="1028700" lvl="1" indent="-342900">
              <a:spcAft>
                <a:spcPts val="600"/>
              </a:spcAft>
              <a:buFont typeface="Lucida Grande"/>
              <a:buChar char="-"/>
            </a:pPr>
            <a:r>
              <a:rPr lang="en-US" sz="2200" b="1" dirty="0" smtClean="0">
                <a:solidFill>
                  <a:schemeClr val="tx2"/>
                </a:solidFill>
                <a:effectLst>
                  <a:outerShdw blurRad="38100" dist="38100" dir="2700000" algn="tl">
                    <a:srgbClr val="000000"/>
                  </a:outerShdw>
                </a:effectLst>
                <a:latin typeface="Trebuchet MS Bold" charset="0"/>
              </a:rPr>
              <a:t>Born in “</a:t>
            </a:r>
            <a:r>
              <a:rPr lang="en-US" sz="2200" b="1" dirty="0" err="1" smtClean="0">
                <a:solidFill>
                  <a:schemeClr val="tx2"/>
                </a:solidFill>
                <a:effectLst>
                  <a:outerShdw blurRad="38100" dist="38100" dir="2700000" algn="tl">
                    <a:srgbClr val="000000"/>
                  </a:outerShdw>
                </a:effectLst>
                <a:latin typeface="Trebuchet MS Bold" charset="0"/>
              </a:rPr>
              <a:t>Oort</a:t>
            </a:r>
            <a:r>
              <a:rPr lang="en-US" sz="2200" b="1" dirty="0" smtClean="0">
                <a:solidFill>
                  <a:schemeClr val="tx2"/>
                </a:solidFill>
                <a:effectLst>
                  <a:outerShdw blurRad="38100" dist="38100" dir="2700000" algn="tl">
                    <a:srgbClr val="000000"/>
                  </a:outerShdw>
                </a:effectLst>
                <a:latin typeface="Trebuchet MS Bold" charset="0"/>
              </a:rPr>
              <a:t> Cloud” that surrounds Solar System</a:t>
            </a:r>
            <a:endParaRPr lang="en-US" sz="2200" b="1" dirty="0">
              <a:solidFill>
                <a:schemeClr val="tx2"/>
              </a:solidFill>
              <a:effectLst>
                <a:outerShdw blurRad="38100" dist="38100" dir="2700000" algn="tl">
                  <a:srgbClr val="000000"/>
                </a:outerShdw>
              </a:effectLst>
              <a:latin typeface="Trebuchet MS Bold" charset="0"/>
            </a:endParaRPr>
          </a:p>
        </p:txBody>
      </p:sp>
    </p:spTree>
    <p:extLst>
      <p:ext uri="{BB962C8B-B14F-4D97-AF65-F5344CB8AC3E}">
        <p14:creationId xmlns:p14="http://schemas.microsoft.com/office/powerpoint/2010/main" val="1400205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317500" y="152400"/>
            <a:ext cx="6718300" cy="1143000"/>
          </a:xfrm>
        </p:spPr>
        <p:txBody>
          <a:bodyPr/>
          <a:lstStyle/>
          <a:p>
            <a:r>
              <a:rPr lang="en-US">
                <a:latin typeface="Arial" charset="0"/>
                <a:ea typeface="ヒラギノ角ゴ Pro W3" charset="0"/>
                <a:cs typeface="ヒラギノ角ゴ Pro W3" charset="0"/>
              </a:rPr>
              <a:t>Tail grows as comet comes closer to Sun</a:t>
            </a:r>
            <a:endParaRPr lang="en-US">
              <a:solidFill>
                <a:schemeClr val="tx1"/>
              </a:solidFill>
              <a:latin typeface="Arial" charset="0"/>
              <a:ea typeface="ヒラギノ角ゴ Pro W3" charset="0"/>
              <a:cs typeface="ヒラギノ角ゴ Pro W3" charset="0"/>
            </a:endParaRPr>
          </a:p>
        </p:txBody>
      </p:sp>
      <p:pic>
        <p:nvPicPr>
          <p:cNvPr id="146435" name="Picture 3" descr="12_12Figurea-Anno"/>
          <p:cNvPicPr>
            <a:picLocks noChangeAspect="1" noChangeArrowheads="1"/>
          </p:cNvPicPr>
          <p:nvPr/>
        </p:nvPicPr>
        <p:blipFill>
          <a:blip r:embed="rId3">
            <a:extLst>
              <a:ext uri="{28A0092B-C50C-407E-A947-70E740481C1C}">
                <a14:useLocalDpi xmlns:a14="http://schemas.microsoft.com/office/drawing/2010/main" val="0"/>
              </a:ext>
            </a:extLst>
          </a:blip>
          <a:srcRect b="11061"/>
          <a:stretch>
            <a:fillRect/>
          </a:stretch>
        </p:blipFill>
        <p:spPr bwMode="auto">
          <a:xfrm>
            <a:off x="428625" y="1355725"/>
            <a:ext cx="6861175" cy="533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1037085"/>
      </p:ext>
    </p:extLst>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241300" y="0"/>
            <a:ext cx="7277100" cy="1143000"/>
          </a:xfrm>
        </p:spPr>
        <p:txBody>
          <a:bodyPr/>
          <a:lstStyle/>
          <a:p>
            <a:r>
              <a:rPr lang="en-US">
                <a:latin typeface="Arial" charset="0"/>
                <a:ea typeface="ヒラギノ角ゴ Pro W3" charset="0"/>
                <a:cs typeface="ヒラギノ角ゴ Pro W3" charset="0"/>
              </a:rPr>
              <a:t>Deep Impact Spacecraft sent projectile into Comet Tempel 1</a:t>
            </a:r>
            <a:endParaRPr lang="en-US">
              <a:solidFill>
                <a:schemeClr val="tx1"/>
              </a:solidFill>
              <a:latin typeface="Arial" charset="0"/>
              <a:ea typeface="ヒラギノ角ゴ Pro W3" charset="0"/>
              <a:cs typeface="ヒラギノ角ゴ Pro W3" charset="0"/>
            </a:endParaRPr>
          </a:p>
        </p:txBody>
      </p:sp>
      <p:sp>
        <p:nvSpPr>
          <p:cNvPr id="303107" name="Rectangle 3"/>
          <p:cNvSpPr>
            <a:spLocks noGrp="1" noChangeArrowheads="1"/>
          </p:cNvSpPr>
          <p:nvPr>
            <p:ph type="body" sz="half" idx="2"/>
          </p:nvPr>
        </p:nvSpPr>
        <p:spPr>
          <a:xfrm>
            <a:off x="5257800" y="1600200"/>
            <a:ext cx="3505200" cy="4800600"/>
          </a:xfrm>
        </p:spPr>
        <p:txBody>
          <a:bodyPr/>
          <a:lstStyle/>
          <a:p>
            <a:pPr>
              <a:lnSpc>
                <a:spcPct val="90000"/>
              </a:lnSpc>
              <a:spcBef>
                <a:spcPct val="0"/>
              </a:spcBef>
            </a:pPr>
            <a:r>
              <a:rPr lang="en-US" sz="2400">
                <a:latin typeface="Arial" charset="0"/>
                <a:ea typeface="ヒラギノ角ゴ Pro W3" charset="0"/>
                <a:cs typeface="ヒラギノ角ゴ Pro W3" charset="0"/>
              </a:rPr>
              <a:t>Mission to study nucleus of Comet Tempel 1</a:t>
            </a:r>
          </a:p>
          <a:p>
            <a:pPr>
              <a:lnSpc>
                <a:spcPct val="90000"/>
              </a:lnSpc>
              <a:spcBef>
                <a:spcPct val="0"/>
              </a:spcBef>
            </a:pPr>
            <a:endParaRPr lang="en-US" sz="2400">
              <a:latin typeface="Arial" charset="0"/>
              <a:ea typeface="ヒラギノ角ゴ Pro W3" charset="0"/>
              <a:cs typeface="ヒラギノ角ゴ Pro W3" charset="0"/>
            </a:endParaRPr>
          </a:p>
          <a:p>
            <a:pPr>
              <a:lnSpc>
                <a:spcPct val="90000"/>
              </a:lnSpc>
              <a:spcBef>
                <a:spcPct val="0"/>
              </a:spcBef>
            </a:pPr>
            <a:r>
              <a:rPr lang="en-US" sz="2400">
                <a:latin typeface="Arial" charset="0"/>
                <a:ea typeface="ヒラギノ角ゴ Pro W3" charset="0"/>
                <a:cs typeface="ヒラギノ角ゴ Pro W3" charset="0"/>
              </a:rPr>
              <a:t>Projectile hit surface on July 4, 2005</a:t>
            </a:r>
          </a:p>
          <a:p>
            <a:pPr>
              <a:lnSpc>
                <a:spcPct val="90000"/>
              </a:lnSpc>
              <a:spcBef>
                <a:spcPct val="0"/>
              </a:spcBef>
            </a:pPr>
            <a:endParaRPr lang="en-US" sz="2400">
              <a:latin typeface="Arial" charset="0"/>
              <a:ea typeface="ヒラギノ角ゴ Pro W3" charset="0"/>
              <a:cs typeface="ヒラギノ角ゴ Pro W3" charset="0"/>
            </a:endParaRPr>
          </a:p>
          <a:p>
            <a:pPr>
              <a:lnSpc>
                <a:spcPct val="90000"/>
              </a:lnSpc>
              <a:spcBef>
                <a:spcPct val="0"/>
              </a:spcBef>
            </a:pPr>
            <a:r>
              <a:rPr lang="en-US" sz="2400">
                <a:latin typeface="Arial" charset="0"/>
                <a:ea typeface="ヒラギノ角ゴ Pro W3" charset="0"/>
                <a:cs typeface="ヒラギノ角ゴ Pro W3" charset="0"/>
              </a:rPr>
              <a:t>Recorded by the </a:t>
            </a:r>
            <a:r>
              <a:rPr lang="ja-JP" altLang="en-US" sz="2400">
                <a:latin typeface="Arial" charset="0"/>
                <a:ea typeface="ヒラギノ角ゴ Pro W3" charset="0"/>
                <a:cs typeface="ヒラギノ角ゴ Pro W3" charset="0"/>
              </a:rPr>
              <a:t>“</a:t>
            </a:r>
            <a:r>
              <a:rPr lang="en-US" sz="2400">
                <a:latin typeface="Arial" charset="0"/>
                <a:ea typeface="ヒラギノ角ゴ Pro W3" charset="0"/>
                <a:cs typeface="ヒラギノ角ゴ Pro W3" charset="0"/>
              </a:rPr>
              <a:t>mother ship</a:t>
            </a:r>
            <a:r>
              <a:rPr lang="ja-JP" altLang="en-US" sz="2400">
                <a:latin typeface="Arial" charset="0"/>
                <a:ea typeface="ヒラギノ角ゴ Pro W3" charset="0"/>
                <a:cs typeface="ヒラギノ角ゴ Pro W3" charset="0"/>
              </a:rPr>
              <a:t>”</a:t>
            </a:r>
            <a:endParaRPr lang="en-US" sz="2400">
              <a:latin typeface="Arial" charset="0"/>
              <a:ea typeface="ヒラギノ角ゴ Pro W3" charset="0"/>
              <a:cs typeface="ヒラギノ角ゴ Pro W3" charset="0"/>
            </a:endParaRPr>
          </a:p>
          <a:p>
            <a:pPr>
              <a:lnSpc>
                <a:spcPct val="90000"/>
              </a:lnSpc>
              <a:spcBef>
                <a:spcPct val="0"/>
              </a:spcBef>
            </a:pPr>
            <a:endParaRPr lang="en-US" sz="2400">
              <a:latin typeface="Arial" charset="0"/>
              <a:ea typeface="ヒラギノ角ゴ Pro W3" charset="0"/>
              <a:cs typeface="ヒラギノ角ゴ Pro W3" charset="0"/>
            </a:endParaRPr>
          </a:p>
          <a:p>
            <a:pPr>
              <a:lnSpc>
                <a:spcPct val="90000"/>
              </a:lnSpc>
              <a:spcBef>
                <a:spcPct val="0"/>
              </a:spcBef>
            </a:pPr>
            <a:r>
              <a:rPr lang="en-US" sz="2400">
                <a:latin typeface="Arial" charset="0"/>
                <a:ea typeface="ヒラギノ角ゴ Pro W3" charset="0"/>
                <a:cs typeface="ヒラギノ角ゴ Pro W3" charset="0"/>
              </a:rPr>
              <a:t>Many telescopes from Earth studied aftermath of impact</a:t>
            </a:r>
            <a:endParaRPr lang="en-US" sz="2000">
              <a:latin typeface="Arial" charset="0"/>
              <a:ea typeface="ヒラギノ角ゴ Pro W3" charset="0"/>
              <a:cs typeface="ヒラギノ角ゴ Pro W3" charset="0"/>
            </a:endParaRPr>
          </a:p>
        </p:txBody>
      </p:sp>
      <p:pic>
        <p:nvPicPr>
          <p:cNvPr id="140292" name="Picture 4" descr="12_11Figurea-P"/>
          <p:cNvPicPr>
            <a:picLocks noChangeAspect="1" noChangeArrowheads="1"/>
          </p:cNvPicPr>
          <p:nvPr/>
        </p:nvPicPr>
        <p:blipFill>
          <a:blip r:embed="rId3">
            <a:extLst>
              <a:ext uri="{28A0092B-C50C-407E-A947-70E740481C1C}">
                <a14:useLocalDpi xmlns:a14="http://schemas.microsoft.com/office/drawing/2010/main" val="0"/>
              </a:ext>
            </a:extLst>
          </a:blip>
          <a:srcRect b="15427"/>
          <a:stretch>
            <a:fillRect/>
          </a:stretch>
        </p:blipFill>
        <p:spPr bwMode="auto">
          <a:xfrm>
            <a:off x="152400" y="1765300"/>
            <a:ext cx="51054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1951461"/>
      </p:ext>
    </p:extLst>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ChangeArrowheads="1"/>
          </p:cNvSpPr>
          <p:nvPr>
            <p:ph type="title"/>
          </p:nvPr>
        </p:nvSpPr>
        <p:spPr>
          <a:xfrm>
            <a:off x="266700" y="203200"/>
            <a:ext cx="7162800" cy="1295400"/>
          </a:xfrm>
        </p:spPr>
        <p:txBody>
          <a:bodyPr/>
          <a:lstStyle/>
          <a:p>
            <a:r>
              <a:rPr lang="en-US">
                <a:latin typeface="Arial" charset="0"/>
                <a:ea typeface="ヒラギノ角ゴ Pro W3" charset="0"/>
                <a:cs typeface="ヒラギノ角ゴ Pro W3" charset="0"/>
              </a:rPr>
              <a:t>Where do comets come from?</a:t>
            </a:r>
            <a:endParaRPr lang="en-US">
              <a:solidFill>
                <a:schemeClr val="accent2"/>
              </a:solidFill>
              <a:latin typeface="Arial" charset="0"/>
              <a:ea typeface="ヒラギノ角ゴ Pro W3" charset="0"/>
              <a:cs typeface="ヒラギノ角ゴ Pro W3" charset="0"/>
            </a:endParaRPr>
          </a:p>
        </p:txBody>
      </p:sp>
      <p:pic>
        <p:nvPicPr>
          <p:cNvPr id="152579" name="Picture 3" descr="12_09Figureb-P"/>
          <p:cNvPicPr>
            <a:picLocks noChangeAspect="1" noChangeArrowheads="1"/>
          </p:cNvPicPr>
          <p:nvPr/>
        </p:nvPicPr>
        <p:blipFill>
          <a:blip r:embed="rId3">
            <a:extLst>
              <a:ext uri="{28A0092B-C50C-407E-A947-70E740481C1C}">
                <a14:useLocalDpi xmlns:a14="http://schemas.microsoft.com/office/drawing/2010/main" val="0"/>
              </a:ext>
            </a:extLst>
          </a:blip>
          <a:srcRect b="11940"/>
          <a:stretch>
            <a:fillRect/>
          </a:stretch>
        </p:blipFill>
        <p:spPr bwMode="auto">
          <a:xfrm>
            <a:off x="698500" y="1428750"/>
            <a:ext cx="71120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0332071"/>
      </p:ext>
    </p:extLst>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 Box 2"/>
          <p:cNvSpPr txBox="1">
            <a:spLocks noChangeArrowheads="1"/>
          </p:cNvSpPr>
          <p:nvPr/>
        </p:nvSpPr>
        <p:spPr bwMode="auto">
          <a:xfrm>
            <a:off x="5270500" y="4521200"/>
            <a:ext cx="37211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r>
              <a:rPr lang="en-US" sz="2800" b="1" i="1">
                <a:latin typeface="Trebuchet MS Bold" charset="0"/>
              </a:rPr>
              <a:t>Kuiper belt:</a:t>
            </a:r>
            <a:endParaRPr lang="en-US" sz="2800">
              <a:solidFill>
                <a:schemeClr val="tx2"/>
              </a:solidFill>
              <a:latin typeface="Trebuchet MS Bold" charset="0"/>
            </a:endParaRPr>
          </a:p>
          <a:p>
            <a:r>
              <a:rPr lang="en-US" sz="2800">
                <a:solidFill>
                  <a:schemeClr val="tx2"/>
                </a:solidFill>
                <a:latin typeface="Trebuchet MS Bold" charset="0"/>
              </a:rPr>
              <a:t>On orderly orbits from 30-100 AU in disk of solar system</a:t>
            </a:r>
          </a:p>
        </p:txBody>
      </p:sp>
      <p:sp>
        <p:nvSpPr>
          <p:cNvPr id="154627" name="Text Box 3"/>
          <p:cNvSpPr txBox="1">
            <a:spLocks noChangeArrowheads="1"/>
          </p:cNvSpPr>
          <p:nvPr/>
        </p:nvSpPr>
        <p:spPr bwMode="auto">
          <a:xfrm>
            <a:off x="5245100" y="2387600"/>
            <a:ext cx="35052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r>
              <a:rPr lang="en-US" sz="2800" b="1" i="1">
                <a:latin typeface="Trebuchet MS Bold" charset="0"/>
              </a:rPr>
              <a:t>Oort cloud:</a:t>
            </a:r>
            <a:endParaRPr lang="en-US" sz="2800">
              <a:solidFill>
                <a:schemeClr val="tx2"/>
              </a:solidFill>
              <a:latin typeface="Trebuchet MS Bold" charset="0"/>
            </a:endParaRPr>
          </a:p>
          <a:p>
            <a:r>
              <a:rPr lang="en-US" sz="2800">
                <a:solidFill>
                  <a:schemeClr val="tx2"/>
                </a:solidFill>
                <a:latin typeface="Trebuchet MS Bold" charset="0"/>
              </a:rPr>
              <a:t>On random orbits extending to about 50,000 AU</a:t>
            </a:r>
          </a:p>
        </p:txBody>
      </p:sp>
      <p:sp>
        <p:nvSpPr>
          <p:cNvPr id="154628" name="Text Box 4"/>
          <p:cNvSpPr txBox="1">
            <a:spLocks noChangeArrowheads="1"/>
          </p:cNvSpPr>
          <p:nvPr/>
        </p:nvSpPr>
        <p:spPr bwMode="auto">
          <a:xfrm>
            <a:off x="5257800" y="1371600"/>
            <a:ext cx="3581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r>
              <a:rPr lang="en-US" sz="2800" dirty="0" smtClean="0">
                <a:solidFill>
                  <a:schemeClr val="tx2"/>
                </a:solidFill>
                <a:latin typeface="Trebuchet MS Bold" charset="0"/>
              </a:rPr>
              <a:t>Few </a:t>
            </a:r>
            <a:r>
              <a:rPr lang="en-US" sz="2800" dirty="0">
                <a:solidFill>
                  <a:schemeClr val="tx2"/>
                </a:solidFill>
                <a:latin typeface="Trebuchet MS Bold" charset="0"/>
              </a:rPr>
              <a:t>comets enter inner solar </a:t>
            </a:r>
            <a:r>
              <a:rPr lang="en-US" sz="2800" dirty="0" smtClean="0">
                <a:solidFill>
                  <a:schemeClr val="tx2"/>
                </a:solidFill>
                <a:latin typeface="Trebuchet MS Bold" charset="0"/>
              </a:rPr>
              <a:t>system</a:t>
            </a:r>
            <a:endParaRPr lang="en-US" sz="2800" dirty="0">
              <a:solidFill>
                <a:schemeClr val="tx2"/>
              </a:solidFill>
              <a:latin typeface="Trebuchet MS Bold" charset="0"/>
            </a:endParaRPr>
          </a:p>
        </p:txBody>
      </p:sp>
      <p:pic>
        <p:nvPicPr>
          <p:cNvPr id="154629" name="Picture 5" descr="12_15Figure"/>
          <p:cNvPicPr>
            <a:picLocks noChangeAspect="1" noChangeArrowheads="1"/>
          </p:cNvPicPr>
          <p:nvPr/>
        </p:nvPicPr>
        <p:blipFill>
          <a:blip r:embed="rId3">
            <a:extLst>
              <a:ext uri="{28A0092B-C50C-407E-A947-70E740481C1C}">
                <a14:useLocalDpi xmlns:a14="http://schemas.microsoft.com/office/drawing/2010/main" val="0"/>
              </a:ext>
            </a:extLst>
          </a:blip>
          <a:srcRect l="1682" t="1389" r="1682" b="3473"/>
          <a:stretch>
            <a:fillRect/>
          </a:stretch>
        </p:blipFill>
        <p:spPr bwMode="auto">
          <a:xfrm>
            <a:off x="76200" y="304800"/>
            <a:ext cx="5051017" cy="6019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8836843"/>
      </p:ext>
    </p:extLst>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p:txBody>
          <a:bodyPr/>
          <a:lstStyle/>
          <a:p>
            <a:r>
              <a:rPr lang="en-US">
                <a:latin typeface="Arial" charset="0"/>
                <a:ea typeface="ヒラギノ角ゴ Pro W3" charset="0"/>
                <a:cs typeface="ヒラギノ角ゴ Pro W3" charset="0"/>
              </a:rPr>
              <a:t>How did they get there?</a:t>
            </a:r>
          </a:p>
        </p:txBody>
      </p:sp>
      <p:sp>
        <p:nvSpPr>
          <p:cNvPr id="315395" name="Rectangle 3"/>
          <p:cNvSpPr>
            <a:spLocks noGrp="1" noChangeArrowheads="1"/>
          </p:cNvSpPr>
          <p:nvPr>
            <p:ph type="body" idx="1"/>
          </p:nvPr>
        </p:nvSpPr>
        <p:spPr>
          <a:xfrm>
            <a:off x="241300" y="1981200"/>
            <a:ext cx="8534400" cy="4876800"/>
          </a:xfrm>
        </p:spPr>
        <p:txBody>
          <a:bodyPr/>
          <a:lstStyle/>
          <a:p>
            <a:pPr marL="342900" indent="-342900"/>
            <a:r>
              <a:rPr lang="en-US">
                <a:solidFill>
                  <a:schemeClr val="tx1"/>
                </a:solidFill>
                <a:latin typeface="Arial" charset="0"/>
                <a:ea typeface="ヒラギノ角ゴ Pro W3" charset="0"/>
                <a:cs typeface="ヒラギノ角ゴ Pro W3" charset="0"/>
              </a:rPr>
              <a:t>Kuiper belt comets</a:t>
            </a:r>
            <a:r>
              <a:rPr lang="en-US">
                <a:latin typeface="Arial" charset="0"/>
                <a:ea typeface="ヒラギノ角ゴ Pro W3" charset="0"/>
                <a:cs typeface="ヒラギノ角ゴ Pro W3" charset="0"/>
              </a:rPr>
              <a:t> formed in the Kuiper belt: flat plane, aligned with plane of Solar System, orbiting in same direction as the planets.</a:t>
            </a:r>
          </a:p>
          <a:p>
            <a:pPr marL="342900" indent="-342900"/>
            <a:r>
              <a:rPr lang="en-US">
                <a:solidFill>
                  <a:schemeClr val="tx1"/>
                </a:solidFill>
                <a:latin typeface="Arial" charset="0"/>
                <a:ea typeface="ヒラギノ角ゴ Pro W3" charset="0"/>
                <a:cs typeface="ヒラギノ角ゴ Pro W3" charset="0"/>
              </a:rPr>
              <a:t>Oort cloud comets</a:t>
            </a:r>
            <a:r>
              <a:rPr lang="en-US">
                <a:latin typeface="Arial" charset="0"/>
                <a:ea typeface="ヒラギノ角ゴ Pro W3" charset="0"/>
                <a:cs typeface="ヒラギノ角ゴ Pro W3" charset="0"/>
              </a:rPr>
              <a:t> were once closer to the Sun, but they were kicked out there by gravitational interactions with jovian planets: spherical distribution, orbits in any direction.</a:t>
            </a:r>
          </a:p>
        </p:txBody>
      </p:sp>
    </p:spTree>
    <p:extLst>
      <p:ext uri="{BB962C8B-B14F-4D97-AF65-F5344CB8AC3E}">
        <p14:creationId xmlns:p14="http://schemas.microsoft.com/office/powerpoint/2010/main" val="1808965857"/>
      </p:ext>
    </p:extLst>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292100" y="0"/>
            <a:ext cx="7162800" cy="1295400"/>
          </a:xfrm>
        </p:spPr>
        <p:txBody>
          <a:bodyPr/>
          <a:lstStyle/>
          <a:p>
            <a:r>
              <a:rPr lang="en-US" dirty="0">
                <a:latin typeface="Arial" charset="0"/>
                <a:ea typeface="ヒラギノ角ゴ Pro W3" charset="0"/>
                <a:cs typeface="ヒラギノ角ゴ Pro W3" charset="0"/>
              </a:rPr>
              <a:t>The </a:t>
            </a:r>
            <a:r>
              <a:rPr lang="en-US" dirty="0" err="1">
                <a:latin typeface="Arial" charset="0"/>
                <a:ea typeface="ヒラギノ角ゴ Pro W3" charset="0"/>
                <a:cs typeface="ヒラギノ角ゴ Pro W3" charset="0"/>
              </a:rPr>
              <a:t>Oort</a:t>
            </a:r>
            <a:r>
              <a:rPr lang="en-US" dirty="0">
                <a:latin typeface="Arial" charset="0"/>
                <a:ea typeface="ヒラギノ角ゴ Pro W3" charset="0"/>
                <a:cs typeface="ヒラギノ角ゴ Pro W3" charset="0"/>
              </a:rPr>
              <a:t> Cloud is almost spherical, </a:t>
            </a:r>
            <a:r>
              <a:rPr lang="en-US" dirty="0" smtClean="0">
                <a:latin typeface="Arial" charset="0"/>
                <a:ea typeface="ヒラギノ角ゴ Pro W3" charset="0"/>
                <a:cs typeface="ヒラギノ角ゴ Pro W3" charset="0"/>
              </a:rPr>
              <a:t>well beyond </a:t>
            </a:r>
            <a:r>
              <a:rPr lang="en-US" dirty="0">
                <a:latin typeface="Arial" charset="0"/>
                <a:ea typeface="ヒラギノ角ゴ Pro W3" charset="0"/>
                <a:cs typeface="ヒラギノ角ゴ Pro W3" charset="0"/>
              </a:rPr>
              <a:t>orbit of Pluto</a:t>
            </a:r>
          </a:p>
        </p:txBody>
      </p:sp>
      <p:sp>
        <p:nvSpPr>
          <p:cNvPr id="134147" name="Rectangle 3"/>
          <p:cNvSpPr>
            <a:spLocks noGrp="1" noChangeArrowheads="1"/>
          </p:cNvSpPr>
          <p:nvPr>
            <p:ph type="body" idx="1"/>
          </p:nvPr>
        </p:nvSpPr>
        <p:spPr>
          <a:xfrm>
            <a:off x="177800" y="1371600"/>
            <a:ext cx="5029200" cy="5181600"/>
          </a:xfrm>
        </p:spPr>
        <p:txBody>
          <a:bodyPr/>
          <a:lstStyle/>
          <a:p>
            <a:pPr>
              <a:lnSpc>
                <a:spcPct val="90000"/>
              </a:lnSpc>
              <a:spcBef>
                <a:spcPct val="20000"/>
              </a:spcBef>
            </a:pPr>
            <a:r>
              <a:rPr lang="en-US" sz="2400">
                <a:latin typeface="Arial" charset="0"/>
                <a:ea typeface="ヒラギノ角ゴ Pro W3" charset="0"/>
                <a:cs typeface="ヒラギノ角ゴ Pro W3" charset="0"/>
              </a:rPr>
              <a:t>In 1950 Jan Oort noticed that</a:t>
            </a:r>
          </a:p>
          <a:p>
            <a:pPr lvl="1">
              <a:lnSpc>
                <a:spcPct val="90000"/>
              </a:lnSpc>
              <a:spcBef>
                <a:spcPct val="20000"/>
              </a:spcBef>
            </a:pPr>
            <a:r>
              <a:rPr lang="en-US" sz="2000">
                <a:latin typeface="Arial" charset="0"/>
                <a:ea typeface="ヒラギノ角ゴ Pro W3" charset="0"/>
              </a:rPr>
              <a:t>no comet orbit observed suggesting it came from interstellar space</a:t>
            </a:r>
          </a:p>
          <a:p>
            <a:pPr lvl="1">
              <a:lnSpc>
                <a:spcPct val="90000"/>
              </a:lnSpc>
              <a:spcBef>
                <a:spcPct val="20000"/>
              </a:spcBef>
            </a:pPr>
            <a:r>
              <a:rPr lang="en-US" sz="2000">
                <a:latin typeface="Arial" charset="0"/>
                <a:ea typeface="ヒラギノ角ゴ Pro W3" charset="0"/>
              </a:rPr>
              <a:t>strong tendency for aphelia of long period comet orbits to lie at distance ~ 50,000 AU</a:t>
            </a:r>
          </a:p>
          <a:p>
            <a:pPr lvl="1">
              <a:lnSpc>
                <a:spcPct val="90000"/>
              </a:lnSpc>
              <a:spcBef>
                <a:spcPct val="20000"/>
              </a:spcBef>
            </a:pPr>
            <a:r>
              <a:rPr lang="en-US" sz="2000">
                <a:latin typeface="Arial" charset="0"/>
                <a:ea typeface="ヒラギノ角ゴ Pro W3" charset="0"/>
              </a:rPr>
              <a:t>there is no preferential direction from which comets come.</a:t>
            </a:r>
          </a:p>
          <a:p>
            <a:pPr>
              <a:lnSpc>
                <a:spcPct val="90000"/>
              </a:lnSpc>
              <a:spcBef>
                <a:spcPct val="20000"/>
              </a:spcBef>
            </a:pPr>
            <a:r>
              <a:rPr lang="en-US" sz="2400">
                <a:latin typeface="Arial" charset="0"/>
                <a:ea typeface="ヒラギノ角ゴ Pro W3" charset="0"/>
                <a:cs typeface="ヒラギノ角ゴ Pro W3" charset="0"/>
              </a:rPr>
              <a:t>He proposed that comets reside in a vast cloud at the outer reaches of the solar system</a:t>
            </a:r>
          </a:p>
          <a:p>
            <a:pPr>
              <a:lnSpc>
                <a:spcPct val="90000"/>
              </a:lnSpc>
              <a:spcBef>
                <a:spcPct val="20000"/>
              </a:spcBef>
            </a:pPr>
            <a:r>
              <a:rPr lang="en-US" sz="2400">
                <a:latin typeface="Arial" charset="0"/>
                <a:ea typeface="ヒラギノ角ゴ Pro W3" charset="0"/>
                <a:cs typeface="ヒラギノ角ゴ Pro W3" charset="0"/>
              </a:rPr>
              <a:t>Up to a trillion comets in Oort cloud!</a:t>
            </a:r>
          </a:p>
        </p:txBody>
      </p:sp>
      <p:pic>
        <p:nvPicPr>
          <p:cNvPr id="158724" name="Picture 5"/>
          <p:cNvPicPr>
            <a:picLocks noChangeAspect="1" noChangeArrowheads="1"/>
          </p:cNvPicPr>
          <p:nvPr/>
        </p:nvPicPr>
        <p:blipFill>
          <a:blip r:embed="rId3">
            <a:extLst>
              <a:ext uri="{28A0092B-C50C-407E-A947-70E740481C1C}">
                <a14:useLocalDpi xmlns:a14="http://schemas.microsoft.com/office/drawing/2010/main" val="0"/>
              </a:ext>
            </a:extLst>
          </a:blip>
          <a:srcRect l="10323" t="3117" r="11096" b="6233"/>
          <a:stretch>
            <a:fillRect/>
          </a:stretch>
        </p:blipFill>
        <p:spPr bwMode="auto">
          <a:xfrm>
            <a:off x="5246688" y="1739900"/>
            <a:ext cx="3741737"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25219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r>
              <a:rPr lang="en-US">
                <a:latin typeface="Arial" charset="0"/>
                <a:ea typeface="ヒラギノ角ゴ Pro W3" charset="0"/>
                <a:cs typeface="ヒラギノ角ゴ Pro W3" charset="0"/>
              </a:rPr>
              <a:t>Comet nucleus</a:t>
            </a:r>
          </a:p>
        </p:txBody>
      </p:sp>
      <p:pic>
        <p:nvPicPr>
          <p:cNvPr id="1607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3" y="1455738"/>
            <a:ext cx="4521200" cy="295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1250" y="3244850"/>
            <a:ext cx="3783013" cy="335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3" name="Text Box 6"/>
          <p:cNvSpPr txBox="1">
            <a:spLocks noChangeArrowheads="1"/>
          </p:cNvSpPr>
          <p:nvPr/>
        </p:nvSpPr>
        <p:spPr bwMode="auto">
          <a:xfrm>
            <a:off x="4891088" y="2759075"/>
            <a:ext cx="4011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r>
              <a:rPr lang="en-US" b="1">
                <a:latin typeface="Helvetica" charset="0"/>
              </a:rPr>
              <a:t>Nucleus of Halley</a:t>
            </a:r>
            <a:r>
              <a:rPr lang="ja-JP" altLang="en-US" b="1">
                <a:latin typeface="Helvetica" charset="0"/>
              </a:rPr>
              <a:t>’</a:t>
            </a:r>
            <a:r>
              <a:rPr lang="en-US" b="1">
                <a:latin typeface="Helvetica" charset="0"/>
              </a:rPr>
              <a:t>s Comet</a:t>
            </a:r>
            <a:endParaRPr lang="en-US"/>
          </a:p>
        </p:txBody>
      </p:sp>
    </p:spTree>
    <p:extLst>
      <p:ext uri="{BB962C8B-B14F-4D97-AF65-F5344CB8AC3E}">
        <p14:creationId xmlns:p14="http://schemas.microsoft.com/office/powerpoint/2010/main" val="7011670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ea typeface="ヒラギノ角ゴ Pro W3" charset="0"/>
                <a:cs typeface="ヒラギノ角ゴ Pro W3" charset="0"/>
              </a:rPr>
              <a:t>Comet Hartley 1 seen from the EPOXI </a:t>
            </a:r>
            <a:r>
              <a:rPr lang="en-US" dirty="0" smtClean="0">
                <a:latin typeface="Arial" charset="0"/>
                <a:ea typeface="ヒラギノ角ゴ Pro W3" charset="0"/>
                <a:cs typeface="ヒラギノ角ゴ Pro W3" charset="0"/>
              </a:rPr>
              <a:t>spacecraft</a:t>
            </a:r>
            <a:endParaRPr lang="en-US" dirty="0">
              <a:latin typeface="Arial" charset="0"/>
              <a:ea typeface="ヒラギノ角ゴ Pro W3" charset="0"/>
              <a:cs typeface="ヒラギノ角ゴ Pro W3" charset="0"/>
            </a:endParaRPr>
          </a:p>
        </p:txBody>
      </p:sp>
      <p:pic>
        <p:nvPicPr>
          <p:cNvPr id="162819" name="Content Placeholder 3" descr="hartleymontage1x5_epoxi.jpg"/>
          <p:cNvPicPr>
            <a:picLocks noGrp="1" noChangeAspect="1"/>
          </p:cNvPicPr>
          <p:nvPr>
            <p:ph idx="1"/>
          </p:nvPr>
        </p:nvPicPr>
        <p:blipFill>
          <a:blip r:embed="rId2">
            <a:extLst>
              <a:ext uri="{28A0092B-C50C-407E-A947-70E740481C1C}">
                <a14:useLocalDpi xmlns:a14="http://schemas.microsoft.com/office/drawing/2010/main" val="0"/>
              </a:ext>
            </a:extLst>
          </a:blip>
          <a:srcRect l="-15591" r="-15591"/>
          <a:stretch>
            <a:fillRect/>
          </a:stretch>
        </p:blipFill>
        <p:spPr>
          <a:xfrm>
            <a:off x="-466725" y="1387475"/>
            <a:ext cx="9342438" cy="5338763"/>
          </a:xfrm>
        </p:spPr>
      </p:pic>
    </p:spTree>
    <p:extLst>
      <p:ext uri="{BB962C8B-B14F-4D97-AF65-F5344CB8AC3E}">
        <p14:creationId xmlns:p14="http://schemas.microsoft.com/office/powerpoint/2010/main" val="404358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a:latin typeface="Arial" charset="0"/>
                <a:ea typeface="ヒラギノ角ゴ Pro W3" charset="0"/>
                <a:cs typeface="ヒラギノ角ゴ Pro W3" charset="0"/>
              </a:rPr>
              <a:t>Dust is ejected from nucleus as it heats up, makes comet tail</a:t>
            </a:r>
          </a:p>
        </p:txBody>
      </p:sp>
      <p:pic>
        <p:nvPicPr>
          <p:cNvPr id="16384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725" y="1614488"/>
            <a:ext cx="4411663" cy="475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0638" y="2338388"/>
            <a:ext cx="3529012"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6" name="Text Box 6"/>
          <p:cNvSpPr txBox="1">
            <a:spLocks noChangeArrowheads="1"/>
          </p:cNvSpPr>
          <p:nvPr/>
        </p:nvSpPr>
        <p:spPr bwMode="auto">
          <a:xfrm>
            <a:off x="5483225" y="5106988"/>
            <a:ext cx="3184525" cy="1458912"/>
          </a:xfrm>
          <a:prstGeom prst="rect">
            <a:avLst/>
          </a:prstGeom>
          <a:noFill/>
          <a:ln w="9525">
            <a:noFill/>
            <a:miter lim="800000"/>
            <a:headEnd/>
            <a:tailEnd/>
          </a:ln>
          <a:effectLst/>
        </p:spPr>
        <p:txBody>
          <a:bodyPr>
            <a:spAutoFit/>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algn="ctr">
              <a:spcBef>
                <a:spcPct val="100000"/>
              </a:spcBef>
              <a:spcAft>
                <a:spcPct val="20000"/>
              </a:spcAft>
              <a:buClr>
                <a:schemeClr val="tx2"/>
              </a:buClr>
              <a:buSzPct val="100000"/>
            </a:pPr>
            <a:r>
              <a:rPr lang="en-US" sz="2800" b="1">
                <a:solidFill>
                  <a:schemeClr val="tx2"/>
                </a:solidFill>
                <a:effectLst>
                  <a:outerShdw blurRad="38100" dist="38100" dir="2700000" algn="tl">
                    <a:srgbClr val="000000"/>
                  </a:outerShdw>
                </a:effectLst>
                <a:latin typeface="Arial" charset="0"/>
              </a:rPr>
              <a:t>Electron microscope image of dust</a:t>
            </a:r>
            <a:endParaRPr lang="en-US"/>
          </a:p>
        </p:txBody>
      </p:sp>
    </p:spTree>
    <p:extLst>
      <p:ext uri="{BB962C8B-B14F-4D97-AF65-F5344CB8AC3E}">
        <p14:creationId xmlns:p14="http://schemas.microsoft.com/office/powerpoint/2010/main" val="15755286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r>
              <a:rPr lang="en-US">
                <a:latin typeface="Arial" charset="0"/>
                <a:ea typeface="ヒラギノ角ゴ Pro W3" charset="0"/>
                <a:cs typeface="ヒラギノ角ゴ Pro W3" charset="0"/>
              </a:rPr>
              <a:t>Concept Question</a:t>
            </a:r>
          </a:p>
        </p:txBody>
      </p:sp>
      <p:sp>
        <p:nvSpPr>
          <p:cNvPr id="161795" name="Rectangle 3"/>
          <p:cNvSpPr>
            <a:spLocks noGrp="1" noChangeArrowheads="1"/>
          </p:cNvSpPr>
          <p:nvPr>
            <p:ph type="body" idx="1"/>
          </p:nvPr>
        </p:nvSpPr>
        <p:spPr>
          <a:xfrm>
            <a:off x="228600" y="1739900"/>
            <a:ext cx="8534400" cy="4876800"/>
          </a:xfrm>
        </p:spPr>
        <p:txBody>
          <a:bodyPr/>
          <a:lstStyle/>
          <a:p>
            <a:r>
              <a:rPr lang="en-US">
                <a:latin typeface="Arial" charset="0"/>
                <a:ea typeface="ヒラギノ角ゴ Pro W3" charset="0"/>
                <a:cs typeface="ヒラギノ角ゴ Pro W3" charset="0"/>
              </a:rPr>
              <a:t>Remembering the division between the inner Solar System's rocky "terrestrial planets" and the outer Solar System's icy satellites, where in the Solar System might comets have originally formed?</a:t>
            </a:r>
          </a:p>
        </p:txBody>
      </p:sp>
    </p:spTree>
    <p:extLst>
      <p:ext uri="{BB962C8B-B14F-4D97-AF65-F5344CB8AC3E}">
        <p14:creationId xmlns:p14="http://schemas.microsoft.com/office/powerpoint/2010/main" val="9476968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7162800" cy="1295400"/>
          </a:xfrm>
        </p:spPr>
        <p:txBody>
          <a:bodyPr/>
          <a:lstStyle/>
          <a:p>
            <a:r>
              <a:rPr lang="en-US" dirty="0" smtClean="0"/>
              <a:t>The Main Points, part 2</a:t>
            </a:r>
            <a:endParaRPr lang="en-US" dirty="0"/>
          </a:p>
        </p:txBody>
      </p:sp>
      <p:sp>
        <p:nvSpPr>
          <p:cNvPr id="3" name="Content Placeholder 2"/>
          <p:cNvSpPr>
            <a:spLocks noGrp="1"/>
          </p:cNvSpPr>
          <p:nvPr>
            <p:ph idx="1"/>
          </p:nvPr>
        </p:nvSpPr>
        <p:spPr>
          <a:xfrm>
            <a:off x="152400" y="1447800"/>
            <a:ext cx="8534400" cy="5257800"/>
          </a:xfrm>
        </p:spPr>
        <p:txBody>
          <a:bodyPr/>
          <a:lstStyle/>
          <a:p>
            <a:r>
              <a:rPr lang="en-US" dirty="0" smtClean="0"/>
              <a:t>Meteorites</a:t>
            </a:r>
          </a:p>
          <a:p>
            <a:pPr lvl="1"/>
            <a:r>
              <a:rPr lang="en-US" dirty="0" smtClean="0">
                <a:solidFill>
                  <a:schemeClr val="tx2"/>
                </a:solidFill>
                <a:latin typeface="Arial" charset="0"/>
              </a:rPr>
              <a:t>Some are identifiable pieces of the Moon, Mars, or </a:t>
            </a:r>
            <a:r>
              <a:rPr lang="en-US" dirty="0" err="1" smtClean="0">
                <a:solidFill>
                  <a:schemeClr val="tx2"/>
                </a:solidFill>
                <a:latin typeface="Arial" charset="0"/>
              </a:rPr>
              <a:t>Vesta</a:t>
            </a:r>
            <a:r>
              <a:rPr lang="en-US" dirty="0" smtClean="0">
                <a:solidFill>
                  <a:schemeClr val="tx2"/>
                </a:solidFill>
                <a:latin typeface="Arial" charset="0"/>
              </a:rPr>
              <a:t>; most are pieces of asteroids</a:t>
            </a:r>
          </a:p>
          <a:p>
            <a:pPr lvl="1"/>
            <a:r>
              <a:rPr lang="en-US" dirty="0" smtClean="0">
                <a:solidFill>
                  <a:schemeClr val="tx2"/>
                </a:solidFill>
                <a:latin typeface="Arial" charset="0"/>
              </a:rPr>
              <a:t>Broken </a:t>
            </a:r>
            <a:r>
              <a:rPr lang="en-US" dirty="0">
                <a:solidFill>
                  <a:schemeClr val="tx2"/>
                </a:solidFill>
                <a:latin typeface="Arial" charset="0"/>
              </a:rPr>
              <a:t>off their parent bodies 10</a:t>
            </a:r>
            <a:r>
              <a:rPr lang="ja-JP" altLang="en-US" dirty="0">
                <a:solidFill>
                  <a:schemeClr val="tx2"/>
                </a:solidFill>
                <a:latin typeface="Arial" charset="0"/>
              </a:rPr>
              <a:t>’</a:t>
            </a:r>
            <a:r>
              <a:rPr lang="en-US" dirty="0">
                <a:solidFill>
                  <a:schemeClr val="tx2"/>
                </a:solidFill>
                <a:latin typeface="Arial" charset="0"/>
              </a:rPr>
              <a:t>s to 100</a:t>
            </a:r>
            <a:r>
              <a:rPr lang="ja-JP" altLang="en-US" dirty="0">
                <a:solidFill>
                  <a:schemeClr val="tx2"/>
                </a:solidFill>
                <a:latin typeface="Arial" charset="0"/>
              </a:rPr>
              <a:t>’</a:t>
            </a:r>
            <a:r>
              <a:rPr lang="en-US" dirty="0">
                <a:solidFill>
                  <a:schemeClr val="tx2"/>
                </a:solidFill>
                <a:latin typeface="Arial" charset="0"/>
              </a:rPr>
              <a:t>s of million years </a:t>
            </a:r>
            <a:r>
              <a:rPr lang="en-US" dirty="0" smtClean="0">
                <a:solidFill>
                  <a:schemeClr val="tx2"/>
                </a:solidFill>
                <a:latin typeface="Arial" charset="0"/>
              </a:rPr>
              <a:t>ago (“recently”)</a:t>
            </a:r>
          </a:p>
          <a:p>
            <a:pPr lvl="1"/>
            <a:r>
              <a:rPr lang="en-US" dirty="0" smtClean="0">
                <a:solidFill>
                  <a:schemeClr val="tx2"/>
                </a:solidFill>
                <a:latin typeface="Arial" charset="0"/>
              </a:rPr>
              <a:t>Oldest meteorites contain unprocessed material from when the Solar System formed</a:t>
            </a:r>
          </a:p>
          <a:p>
            <a:r>
              <a:rPr lang="en-US" dirty="0" smtClean="0">
                <a:solidFill>
                  <a:schemeClr val="tx2"/>
                </a:solidFill>
                <a:latin typeface="Arial" charset="0"/>
              </a:rPr>
              <a:t>Cosmic Collisions</a:t>
            </a:r>
          </a:p>
          <a:p>
            <a:pPr lvl="1"/>
            <a:r>
              <a:rPr lang="en-US" dirty="0">
                <a:solidFill>
                  <a:schemeClr val="tx2"/>
                </a:solidFill>
                <a:latin typeface="Arial" charset="0"/>
              </a:rPr>
              <a:t>M</a:t>
            </a:r>
            <a:r>
              <a:rPr lang="en-US" dirty="0" smtClean="0">
                <a:solidFill>
                  <a:schemeClr val="tx2"/>
                </a:solidFill>
                <a:latin typeface="Arial" charset="0"/>
              </a:rPr>
              <a:t>ajor role in evolution of Solar System, Earth</a:t>
            </a:r>
          </a:p>
          <a:p>
            <a:pPr lvl="1"/>
            <a:r>
              <a:rPr lang="en-US" dirty="0" smtClean="0">
                <a:solidFill>
                  <a:schemeClr val="tx2"/>
                </a:solidFill>
                <a:latin typeface="Arial" charset="0"/>
              </a:rPr>
              <a:t>Significant collision with s Near Earth Objects is not improbable today</a:t>
            </a:r>
          </a:p>
          <a:p>
            <a:pPr lvl="1"/>
            <a:endParaRPr lang="en-US" dirty="0" smtClean="0">
              <a:solidFill>
                <a:schemeClr val="tx2"/>
              </a:solidFill>
              <a:latin typeface="Arial" charset="0"/>
            </a:endParaRPr>
          </a:p>
          <a:p>
            <a:pPr lvl="1"/>
            <a:endParaRPr lang="en-US" dirty="0">
              <a:solidFill>
                <a:schemeClr val="tx2"/>
              </a:solidFill>
              <a:latin typeface="Arial" charset="0"/>
            </a:endParaRPr>
          </a:p>
          <a:p>
            <a:pPr lvl="1"/>
            <a:endParaRPr lang="en-US" dirty="0"/>
          </a:p>
        </p:txBody>
      </p:sp>
    </p:spTree>
    <p:extLst>
      <p:ext uri="{BB962C8B-B14F-4D97-AF65-F5344CB8AC3E}">
        <p14:creationId xmlns:p14="http://schemas.microsoft.com/office/powerpoint/2010/main" val="1151907634"/>
      </p:ext>
    </p:extLst>
  </p:cSld>
  <p:clrMapOvr>
    <a:masterClrMapping/>
  </p:clrMapOvr>
  <p:transition xmlns:p14="http://schemas.microsoft.com/office/powerpoint/2010/mai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r>
              <a:rPr lang="en-US" dirty="0">
                <a:latin typeface="Arial" charset="0"/>
                <a:ea typeface="ヒラギノ角ゴ Pro W3" charset="0"/>
                <a:cs typeface="ヒラギノ角ゴ Pro W3" charset="0"/>
              </a:rPr>
              <a:t>Stardust spacecraft </a:t>
            </a:r>
            <a:r>
              <a:rPr lang="en-US" dirty="0" smtClean="0">
                <a:latin typeface="Arial" charset="0"/>
                <a:ea typeface="ヒラギノ角ゴ Pro W3" charset="0"/>
                <a:cs typeface="ヒラギノ角ゴ Pro W3" charset="0"/>
              </a:rPr>
              <a:t>flew </a:t>
            </a:r>
            <a:r>
              <a:rPr lang="en-US" dirty="0">
                <a:latin typeface="Arial" charset="0"/>
                <a:ea typeface="ヒラギノ角ゴ Pro W3" charset="0"/>
                <a:cs typeface="ヒラギノ角ゴ Pro W3" charset="0"/>
              </a:rPr>
              <a:t>to a comet, brought dust back to Earth</a:t>
            </a:r>
          </a:p>
        </p:txBody>
      </p:sp>
      <p:sp>
        <p:nvSpPr>
          <p:cNvPr id="167939" name="Rectangle 10"/>
          <p:cNvSpPr>
            <a:spLocks noChangeArrowheads="1"/>
          </p:cNvSpPr>
          <p:nvPr/>
        </p:nvSpPr>
        <p:spPr bwMode="auto">
          <a:xfrm>
            <a:off x="6359525" y="2727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167940" name="Picture 11" descr="1097899fi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813" y="1385888"/>
            <a:ext cx="6313487" cy="473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1" name="Text Box 12"/>
          <p:cNvSpPr txBox="1">
            <a:spLocks noChangeArrowheads="1"/>
          </p:cNvSpPr>
          <p:nvPr/>
        </p:nvSpPr>
        <p:spPr bwMode="auto">
          <a:xfrm>
            <a:off x="1343025" y="6140450"/>
            <a:ext cx="54594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r>
              <a:rPr lang="en-US" sz="2800" b="1">
                <a:solidFill>
                  <a:schemeClr val="tx2"/>
                </a:solidFill>
                <a:latin typeface="Helvetica" charset="0"/>
              </a:rPr>
              <a:t>Stardust images of the nucleus</a:t>
            </a:r>
          </a:p>
        </p:txBody>
      </p:sp>
    </p:spTree>
    <p:extLst>
      <p:ext uri="{BB962C8B-B14F-4D97-AF65-F5344CB8AC3E}">
        <p14:creationId xmlns:p14="http://schemas.microsoft.com/office/powerpoint/2010/main" val="9482902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r>
              <a:rPr lang="en-US">
                <a:latin typeface="Arial" charset="0"/>
                <a:ea typeface="ヒラギノ角ゴ Pro W3" charset="0"/>
                <a:cs typeface="ヒラギノ角ゴ Pro W3" charset="0"/>
              </a:rPr>
              <a:t>Stardust spacecraft, continued</a:t>
            </a:r>
          </a:p>
        </p:txBody>
      </p:sp>
      <p:sp>
        <p:nvSpPr>
          <p:cNvPr id="151555" name="Rectangle 3"/>
          <p:cNvSpPr>
            <a:spLocks noGrp="1" noChangeArrowheads="1"/>
          </p:cNvSpPr>
          <p:nvPr>
            <p:ph type="body" idx="1"/>
          </p:nvPr>
        </p:nvSpPr>
        <p:spPr>
          <a:xfrm>
            <a:off x="228600" y="1295400"/>
            <a:ext cx="8534400" cy="4876800"/>
          </a:xfrm>
        </p:spPr>
        <p:txBody>
          <a:bodyPr/>
          <a:lstStyle/>
          <a:p>
            <a:pPr>
              <a:spcBef>
                <a:spcPct val="35000"/>
              </a:spcBef>
            </a:pPr>
            <a:r>
              <a:rPr lang="en-US" sz="2400" dirty="0">
                <a:latin typeface="Arial" charset="0"/>
                <a:ea typeface="ヒラギノ角ゴ Pro W3" charset="0"/>
                <a:cs typeface="ヒラギノ角ゴ Pro W3" charset="0"/>
              </a:rPr>
              <a:t>Gathered </a:t>
            </a:r>
            <a:r>
              <a:rPr lang="en-US" sz="2400" dirty="0" err="1">
                <a:latin typeface="Arial" charset="0"/>
                <a:ea typeface="ヒラギノ角ゴ Pro W3" charset="0"/>
                <a:cs typeface="ヒラギノ角ゴ Pro W3" charset="0"/>
              </a:rPr>
              <a:t>cometary</a:t>
            </a:r>
            <a:r>
              <a:rPr lang="en-US" sz="2400" dirty="0">
                <a:latin typeface="Arial" charset="0"/>
                <a:ea typeface="ヒラギノ角ゴ Pro W3" charset="0"/>
                <a:cs typeface="ヒラギノ角ゴ Pro W3" charset="0"/>
              </a:rPr>
              <a:t> dust using </a:t>
            </a:r>
            <a:r>
              <a:rPr lang="en-US" sz="2400" dirty="0">
                <a:solidFill>
                  <a:srgbClr val="58EBFF"/>
                </a:solidFill>
                <a:latin typeface="Arial" charset="0"/>
                <a:ea typeface="ヒラギノ角ゴ Pro W3" charset="0"/>
                <a:cs typeface="ヒラギノ角ゴ Pro W3" charset="0"/>
              </a:rPr>
              <a:t>aerogel</a:t>
            </a:r>
            <a:r>
              <a:rPr lang="en-US" sz="2400" dirty="0">
                <a:latin typeface="Arial" charset="0"/>
                <a:ea typeface="ヒラギノ角ゴ Pro W3" charset="0"/>
                <a:cs typeface="ヒラギノ角ゴ Pro W3" charset="0"/>
              </a:rPr>
              <a:t> targets</a:t>
            </a:r>
          </a:p>
          <a:p>
            <a:pPr lvl="1">
              <a:spcBef>
                <a:spcPct val="35000"/>
              </a:spcBef>
            </a:pPr>
            <a:r>
              <a:rPr lang="en-US" sz="2000" dirty="0">
                <a:latin typeface="Arial" charset="0"/>
                <a:ea typeface="ヒラギノ角ゴ Pro W3" charset="0"/>
              </a:rPr>
              <a:t>The least dense substance that is still solid</a:t>
            </a:r>
          </a:p>
          <a:p>
            <a:pPr>
              <a:spcBef>
                <a:spcPct val="35000"/>
              </a:spcBef>
            </a:pPr>
            <a:r>
              <a:rPr lang="en-US" sz="2400" dirty="0">
                <a:latin typeface="Arial" charset="0"/>
                <a:ea typeface="ヒラギノ角ゴ Pro W3" charset="0"/>
                <a:cs typeface="ヒラギノ角ゴ Pro W3" charset="0"/>
              </a:rPr>
              <a:t>Brought back to </a:t>
            </a:r>
            <a:r>
              <a:rPr lang="en-US" sz="2400" dirty="0" smtClean="0">
                <a:latin typeface="Arial" charset="0"/>
                <a:ea typeface="ヒラギノ角ゴ Pro W3" charset="0"/>
                <a:cs typeface="ヒラギノ角ゴ Pro W3" charset="0"/>
              </a:rPr>
              <a:t>Earth</a:t>
            </a:r>
          </a:p>
          <a:p>
            <a:pPr>
              <a:spcBef>
                <a:spcPct val="35000"/>
              </a:spcBef>
            </a:pPr>
            <a:r>
              <a:rPr lang="en-US" sz="2400" dirty="0" smtClean="0">
                <a:latin typeface="Arial" charset="0"/>
              </a:rPr>
              <a:t>Found that dust had been reprocessed in inner Solar System; identified Glycine (a building block of life)</a:t>
            </a:r>
            <a:endParaRPr lang="en-US" sz="2400" dirty="0">
              <a:latin typeface="Arial" charset="0"/>
              <a:ea typeface="ヒラギノ角ゴ Pro W3" charset="0"/>
              <a:cs typeface="ヒラギノ角ゴ Pro W3" charset="0"/>
            </a:endParaRPr>
          </a:p>
        </p:txBody>
      </p:sp>
      <p:pic>
        <p:nvPicPr>
          <p:cNvPr id="169988" name="Picture 4"/>
          <p:cNvPicPr>
            <a:picLocks noChangeAspect="1" noChangeArrowheads="1"/>
          </p:cNvPicPr>
          <p:nvPr/>
        </p:nvPicPr>
        <p:blipFill>
          <a:blip r:embed="rId3">
            <a:extLst>
              <a:ext uri="{28A0092B-C50C-407E-A947-70E740481C1C}">
                <a14:useLocalDpi xmlns:a14="http://schemas.microsoft.com/office/drawing/2010/main" val="0"/>
              </a:ext>
            </a:extLst>
          </a:blip>
          <a:srcRect t="3490" r="4095" b="10469"/>
          <a:stretch>
            <a:fillRect/>
          </a:stretch>
        </p:blipFill>
        <p:spPr bwMode="auto">
          <a:xfrm>
            <a:off x="406400" y="3954462"/>
            <a:ext cx="433387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810000"/>
            <a:ext cx="3235325"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89909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latin typeface="Arial" charset="0"/>
                <a:ea typeface="ヒラギノ角ゴ Pro W3" charset="0"/>
                <a:cs typeface="ヒラギノ角ゴ Pro W3" charset="0"/>
              </a:rPr>
              <a:t>The main points:  Meteorites</a:t>
            </a:r>
          </a:p>
        </p:txBody>
      </p:sp>
      <p:sp>
        <p:nvSpPr>
          <p:cNvPr id="41987" name="Rectangle 3"/>
          <p:cNvSpPr>
            <a:spLocks noGrp="1" noChangeArrowheads="1"/>
          </p:cNvSpPr>
          <p:nvPr>
            <p:ph type="body" idx="1"/>
          </p:nvPr>
        </p:nvSpPr>
        <p:spPr>
          <a:xfrm>
            <a:off x="304800" y="1447800"/>
            <a:ext cx="8534400" cy="4876800"/>
          </a:xfrm>
        </p:spPr>
        <p:txBody>
          <a:bodyPr/>
          <a:lstStyle/>
          <a:p>
            <a:pPr>
              <a:lnSpc>
                <a:spcPct val="90000"/>
              </a:lnSpc>
            </a:pPr>
            <a:r>
              <a:rPr lang="en-US" sz="2200">
                <a:latin typeface="Arial" charset="0"/>
                <a:ea typeface="ヒラギノ角ゴ Pro W3" charset="0"/>
                <a:cs typeface="ヒラギノ角ゴ Pro W3" charset="0"/>
              </a:rPr>
              <a:t>Each year Earth sweeps up ~80,000 tons of extraterrestrial matter, from microscopic dust particles to large rocks</a:t>
            </a:r>
          </a:p>
          <a:p>
            <a:pPr>
              <a:lnSpc>
                <a:spcPct val="90000"/>
              </a:lnSpc>
            </a:pPr>
            <a:r>
              <a:rPr lang="en-US" sz="2200">
                <a:latin typeface="Arial" charset="0"/>
                <a:ea typeface="ヒラギノ角ゴ Pro W3" charset="0"/>
                <a:cs typeface="ヒラギノ角ゴ Pro W3" charset="0"/>
              </a:rPr>
              <a:t>Some are identifiable pieces of the Moon, Mars, or Vesta; most are pieces of asteroids</a:t>
            </a:r>
          </a:p>
          <a:p>
            <a:pPr>
              <a:lnSpc>
                <a:spcPct val="90000"/>
              </a:lnSpc>
            </a:pPr>
            <a:r>
              <a:rPr lang="en-US" sz="2200">
                <a:latin typeface="Arial" charset="0"/>
                <a:ea typeface="ヒラギノ角ゴ Pro W3" charset="0"/>
                <a:cs typeface="ヒラギノ角ゴ Pro W3" charset="0"/>
              </a:rPr>
              <a:t>Meteorites were broken off their parent bodies 10</a:t>
            </a:r>
            <a:r>
              <a:rPr lang="ja-JP" altLang="en-US" sz="2200">
                <a:latin typeface="Arial" charset="0"/>
                <a:ea typeface="ヒラギノ角ゴ Pro W3" charset="0"/>
                <a:cs typeface="ヒラギノ角ゴ Pro W3" charset="0"/>
              </a:rPr>
              <a:t>’</a:t>
            </a:r>
            <a:r>
              <a:rPr lang="en-US" sz="2200">
                <a:latin typeface="Arial" charset="0"/>
                <a:ea typeface="ヒラギノ角ゴ Pro W3" charset="0"/>
                <a:cs typeface="ヒラギノ角ゴ Pro W3" charset="0"/>
              </a:rPr>
              <a:t>s to 100</a:t>
            </a:r>
            <a:r>
              <a:rPr lang="ja-JP" altLang="en-US" sz="2200">
                <a:latin typeface="Arial" charset="0"/>
                <a:ea typeface="ヒラギノ角ゴ Pro W3" charset="0"/>
                <a:cs typeface="ヒラギノ角ゴ Pro W3" charset="0"/>
              </a:rPr>
              <a:t>’</a:t>
            </a:r>
            <a:r>
              <a:rPr lang="en-US" sz="2200">
                <a:latin typeface="Arial" charset="0"/>
                <a:ea typeface="ヒラギノ角ゴ Pro W3" charset="0"/>
                <a:cs typeface="ヒラギノ角ゴ Pro W3" charset="0"/>
              </a:rPr>
              <a:t>s of million years ago (recently compared to 4 Billion Years)</a:t>
            </a:r>
          </a:p>
          <a:p>
            <a:pPr>
              <a:lnSpc>
                <a:spcPct val="90000"/>
              </a:lnSpc>
            </a:pPr>
            <a:r>
              <a:rPr lang="en-US" sz="2200">
                <a:latin typeface="Arial" charset="0"/>
                <a:ea typeface="ヒラギノ角ゴ Pro W3" charset="0"/>
                <a:cs typeface="ヒラギノ角ゴ Pro W3" charset="0"/>
              </a:rPr>
              <a:t>Oldest meteorites (chondrites) contain bits of interstellar dust, tiny diamonds made in supernova explosions, organic molecules and amino acids (building blocks of life), tiny spherules left over from the very early Solar System</a:t>
            </a:r>
          </a:p>
          <a:p>
            <a:pPr>
              <a:lnSpc>
                <a:spcPct val="90000"/>
              </a:lnSpc>
            </a:pPr>
            <a:r>
              <a:rPr lang="en-US" sz="2200">
                <a:latin typeface="Arial" charset="0"/>
                <a:ea typeface="ヒラギノ角ゴ Pro W3" charset="0"/>
                <a:cs typeface="ヒラギノ角ゴ Pro W3" charset="0"/>
              </a:rPr>
              <a:t>Direct insight into solar system formation</a:t>
            </a:r>
          </a:p>
        </p:txBody>
      </p:sp>
    </p:spTree>
    <p:extLst>
      <p:ext uri="{BB962C8B-B14F-4D97-AF65-F5344CB8AC3E}">
        <p14:creationId xmlns:p14="http://schemas.microsoft.com/office/powerpoint/2010/main" val="41348315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latin typeface="Arial" charset="0"/>
              </a:rPr>
              <a:t>Meteor showers</a:t>
            </a:r>
          </a:p>
        </p:txBody>
      </p:sp>
      <p:sp>
        <p:nvSpPr>
          <p:cNvPr id="43011" name="Rectangle 3"/>
          <p:cNvSpPr>
            <a:spLocks noGrp="1" noChangeArrowheads="1"/>
          </p:cNvSpPr>
          <p:nvPr>
            <p:ph type="body" idx="1"/>
          </p:nvPr>
        </p:nvSpPr>
        <p:spPr>
          <a:xfrm>
            <a:off x="6019800" y="1600200"/>
            <a:ext cx="2819400" cy="4876800"/>
          </a:xfrm>
        </p:spPr>
        <p:txBody>
          <a:bodyPr/>
          <a:lstStyle/>
          <a:p>
            <a:r>
              <a:rPr lang="en-US">
                <a:latin typeface="Arial" charset="0"/>
              </a:rPr>
              <a:t>Time exposure image, tracking stellar motion</a:t>
            </a:r>
          </a:p>
          <a:p>
            <a:r>
              <a:rPr lang="en-US">
                <a:latin typeface="Arial" charset="0"/>
              </a:rPr>
              <a:t>Stars stay still, meteorites make trails</a:t>
            </a:r>
          </a:p>
        </p:txBody>
      </p:sp>
      <p:pic>
        <p:nvPicPr>
          <p:cNvPr id="22532" name="Picture 4"/>
          <p:cNvPicPr>
            <a:picLocks noChangeAspect="1" noChangeArrowheads="1"/>
          </p:cNvPicPr>
          <p:nvPr/>
        </p:nvPicPr>
        <p:blipFill>
          <a:blip r:embed="rId3">
            <a:extLst>
              <a:ext uri="{28A0092B-C50C-407E-A947-70E740481C1C}">
                <a14:useLocalDpi xmlns:a14="http://schemas.microsoft.com/office/drawing/2010/main" val="0"/>
              </a:ext>
            </a:extLst>
          </a:blip>
          <a:srcRect l="4979" t="4875" r="4979" b="14624"/>
          <a:stretch>
            <a:fillRect/>
          </a:stretch>
        </p:blipFill>
        <p:spPr bwMode="auto">
          <a:xfrm>
            <a:off x="228600" y="1371600"/>
            <a:ext cx="5586413"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descr="12_Table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888" y="330200"/>
            <a:ext cx="7250112" cy="637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685800" y="304800"/>
            <a:ext cx="7772400" cy="609600"/>
          </a:xfrm>
        </p:spPr>
        <p:txBody>
          <a:bodyPr/>
          <a:lstStyle/>
          <a:p>
            <a:r>
              <a:rPr lang="en-US">
                <a:latin typeface="Arial" charset="0"/>
              </a:rPr>
              <a:t>Rocks Falling from the Sky</a:t>
            </a:r>
            <a:endParaRPr lang="en-US" sz="2400">
              <a:latin typeface="Arial" charset="0"/>
            </a:endParaRPr>
          </a:p>
        </p:txBody>
      </p:sp>
      <p:sp>
        <p:nvSpPr>
          <p:cNvPr id="101379" name="Rectangle 3"/>
          <p:cNvSpPr>
            <a:spLocks noGrp="1" noChangeArrowheads="1"/>
          </p:cNvSpPr>
          <p:nvPr>
            <p:ph type="body" idx="1"/>
          </p:nvPr>
        </p:nvSpPr>
        <p:spPr>
          <a:xfrm>
            <a:off x="381000" y="1371600"/>
            <a:ext cx="8305800" cy="5029200"/>
          </a:xfrm>
        </p:spPr>
        <p:txBody>
          <a:bodyPr/>
          <a:lstStyle/>
          <a:p>
            <a:pPr marL="342900" indent="-342900"/>
            <a:r>
              <a:rPr lang="en-US" sz="2400">
                <a:solidFill>
                  <a:srgbClr val="29B0DC"/>
                </a:solidFill>
                <a:latin typeface="Arial" charset="0"/>
              </a:rPr>
              <a:t>meteor</a:t>
            </a:r>
            <a:r>
              <a:rPr lang="en-US" sz="2400">
                <a:latin typeface="Arial" charset="0"/>
              </a:rPr>
              <a:t> – a flash of light caused by a particle which enters Earth</a:t>
            </a:r>
            <a:r>
              <a:rPr lang="ja-JP" altLang="en-US" sz="2400">
                <a:latin typeface="Arial" charset="0"/>
              </a:rPr>
              <a:t>’</a:t>
            </a:r>
            <a:r>
              <a:rPr lang="en-US" sz="2400">
                <a:latin typeface="Arial" charset="0"/>
              </a:rPr>
              <a:t>s atmosphere.</a:t>
            </a:r>
          </a:p>
          <a:p>
            <a:pPr marL="742950" lvl="1" indent="-285750">
              <a:buFontTx/>
              <a:buChar char="•"/>
            </a:pPr>
            <a:r>
              <a:rPr lang="en-US" sz="2000">
                <a:latin typeface="Arial" charset="0"/>
                <a:ea typeface="ヒラギノ角ゴ Pro W3" charset="0"/>
              </a:rPr>
              <a:t>most of these particles are the size of a pea or smaller</a:t>
            </a:r>
          </a:p>
          <a:p>
            <a:pPr marL="742950" lvl="1" indent="-285750">
              <a:buFontTx/>
              <a:buChar char="•"/>
            </a:pPr>
            <a:r>
              <a:rPr lang="en-US" sz="2000">
                <a:latin typeface="Arial" charset="0"/>
                <a:ea typeface="ヒラギノ角ゴ Pro W3" charset="0"/>
              </a:rPr>
              <a:t>they completely burn up in Earth</a:t>
            </a:r>
            <a:r>
              <a:rPr lang="ja-JP" altLang="en-US" sz="2000">
                <a:latin typeface="Arial" charset="0"/>
                <a:ea typeface="ヒラギノ角ゴ Pro W3" charset="0"/>
              </a:rPr>
              <a:t>’</a:t>
            </a:r>
            <a:r>
              <a:rPr lang="en-US" sz="2000">
                <a:latin typeface="Arial" charset="0"/>
                <a:ea typeface="ヒラギノ角ゴ Pro W3" charset="0"/>
              </a:rPr>
              <a:t>s atmosphere</a:t>
            </a:r>
          </a:p>
          <a:p>
            <a:pPr marL="342900" indent="-342900"/>
            <a:r>
              <a:rPr lang="en-US" sz="2400">
                <a:solidFill>
                  <a:srgbClr val="29B0DC"/>
                </a:solidFill>
                <a:latin typeface="Arial" charset="0"/>
              </a:rPr>
              <a:t>meteorite</a:t>
            </a:r>
            <a:r>
              <a:rPr lang="en-US" sz="2400">
                <a:latin typeface="Arial" charset="0"/>
              </a:rPr>
              <a:t> – a rock which is large enough to have survived its fall to Earth</a:t>
            </a:r>
          </a:p>
          <a:p>
            <a:pPr marL="742950" lvl="1" indent="-285750">
              <a:buFontTx/>
              <a:buChar char="•"/>
            </a:pPr>
            <a:r>
              <a:rPr lang="en-US" sz="2000">
                <a:latin typeface="Arial" charset="0"/>
                <a:ea typeface="ヒラギノ角ゴ Pro W3" charset="0"/>
              </a:rPr>
              <a:t>they caused a brighter meteor…sometimes a </a:t>
            </a:r>
            <a:r>
              <a:rPr lang="en-US" sz="2000" i="1">
                <a:latin typeface="Arial" charset="0"/>
                <a:ea typeface="ヒラギノ角ゴ Pro W3" charset="0"/>
              </a:rPr>
              <a:t>fireball</a:t>
            </a:r>
            <a:endParaRPr lang="en-US" sz="2000">
              <a:latin typeface="Arial" charset="0"/>
              <a:ea typeface="ヒラギノ角ゴ Pro W3" charset="0"/>
            </a:endParaRPr>
          </a:p>
          <a:p>
            <a:pPr marL="342900" indent="-342900"/>
            <a:r>
              <a:rPr lang="en-US" sz="2400">
                <a:latin typeface="Arial" charset="0"/>
              </a:rPr>
              <a:t>How can you tell that you have a meteorite?</a:t>
            </a:r>
          </a:p>
          <a:p>
            <a:pPr marL="742950" lvl="1" indent="-285750"/>
            <a:r>
              <a:rPr lang="en-US" sz="2000">
                <a:latin typeface="Arial" charset="0"/>
                <a:ea typeface="ヒラギノ角ゴ Pro W3" charset="0"/>
              </a:rPr>
              <a:t>they have a higher metal content than terrestrial rocks</a:t>
            </a:r>
          </a:p>
          <a:p>
            <a:pPr marL="742950" lvl="1" indent="-285750"/>
            <a:r>
              <a:rPr lang="en-US" sz="2000">
                <a:latin typeface="Arial" charset="0"/>
                <a:ea typeface="ヒラギノ角ゴ Pro W3" charset="0"/>
              </a:rPr>
              <a:t>they contain Iridium and other isotopes not found in terrestrial rocks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atin typeface="Arial" charset="0"/>
              </a:rPr>
              <a:t>What are meteorites?</a:t>
            </a:r>
          </a:p>
        </p:txBody>
      </p:sp>
      <p:sp>
        <p:nvSpPr>
          <p:cNvPr id="45059" name="Rectangle 3"/>
          <p:cNvSpPr>
            <a:spLocks noGrp="1" noChangeArrowheads="1"/>
          </p:cNvSpPr>
          <p:nvPr>
            <p:ph type="body" idx="1"/>
          </p:nvPr>
        </p:nvSpPr>
        <p:spPr>
          <a:xfrm>
            <a:off x="127000" y="1473200"/>
            <a:ext cx="8953500" cy="5105400"/>
          </a:xfrm>
        </p:spPr>
        <p:txBody>
          <a:bodyPr/>
          <a:lstStyle/>
          <a:p>
            <a:r>
              <a:rPr lang="en-US" sz="2400">
                <a:latin typeface="Arial" charset="0"/>
              </a:rPr>
              <a:t>Chunks of rock or iron-nickel that fall to Earth from space</a:t>
            </a:r>
          </a:p>
          <a:p>
            <a:r>
              <a:rPr lang="en-US" sz="2400">
                <a:latin typeface="Arial" charset="0"/>
              </a:rPr>
              <a:t>Pieces of asteroids, comets, Moon, Mars, interstellar dust</a:t>
            </a:r>
          </a:p>
          <a:p>
            <a:pPr lvl="1"/>
            <a:r>
              <a:rPr lang="en-US" sz="2000">
                <a:latin typeface="Arial" charset="0"/>
                <a:ea typeface="ヒラギノ角ゴ Pro W3" charset="0"/>
              </a:rPr>
              <a:t>Can weigh from &lt; 1 ounce to a few tons (!)</a:t>
            </a:r>
          </a:p>
          <a:p>
            <a:r>
              <a:rPr lang="ja-JP" altLang="en-US" sz="2400">
                <a:latin typeface="Arial" charset="0"/>
              </a:rPr>
              <a:t>“</a:t>
            </a:r>
            <a:r>
              <a:rPr lang="en-US" sz="2400">
                <a:latin typeface="Arial" charset="0"/>
              </a:rPr>
              <a:t>The Poor Man</a:t>
            </a:r>
            <a:r>
              <a:rPr lang="ja-JP" altLang="en-US" sz="2400">
                <a:latin typeface="Arial" charset="0"/>
              </a:rPr>
              <a:t>’</a:t>
            </a:r>
            <a:r>
              <a:rPr lang="en-US" sz="2400">
                <a:latin typeface="Arial" charset="0"/>
              </a:rPr>
              <a:t>s Space Probe</a:t>
            </a:r>
            <a:r>
              <a:rPr lang="ja-JP" altLang="en-US" sz="2400">
                <a:latin typeface="Arial" charset="0"/>
              </a:rPr>
              <a:t>”</a:t>
            </a:r>
            <a:r>
              <a:rPr lang="en-US" sz="2400">
                <a:latin typeface="Arial" charset="0"/>
              </a:rPr>
              <a:t> </a:t>
            </a:r>
          </a:p>
          <a:p>
            <a:pPr lvl="1"/>
            <a:r>
              <a:rPr lang="en-US" sz="2000">
                <a:latin typeface="Arial" charset="0"/>
                <a:ea typeface="ヒラギノ角ゴ Pro W3" charset="0"/>
              </a:rPr>
              <a:t>From parts of the Solar System astronauts may never explore</a:t>
            </a:r>
          </a:p>
          <a:p>
            <a:r>
              <a:rPr lang="en-US" sz="2400">
                <a:latin typeface="Arial" charset="0"/>
              </a:rPr>
              <a:t>Usually named after the place where they fall</a:t>
            </a:r>
          </a:p>
          <a:p>
            <a:pPr lvl="1"/>
            <a:r>
              <a:rPr lang="en-US" sz="2000">
                <a:latin typeface="Arial" charset="0"/>
                <a:ea typeface="ヒラギノ角ゴ Pro W3" charset="0"/>
              </a:rPr>
              <a:t>Examples: Prairie Dog Creek (US), Zagora (Morocco), Campo del Cielo (Argentina), Mundrabilla (Australia)</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8" name="Picture 12" descr="12_07_Figure"/>
          <p:cNvPicPr>
            <a:picLocks noChangeAspect="1" noChangeArrowheads="1"/>
          </p:cNvPicPr>
          <p:nvPr/>
        </p:nvPicPr>
        <p:blipFill>
          <a:blip r:embed="rId3">
            <a:extLst>
              <a:ext uri="{28A0092B-C50C-407E-A947-70E740481C1C}">
                <a14:useLocalDpi xmlns:a14="http://schemas.microsoft.com/office/drawing/2010/main" val="0"/>
              </a:ext>
            </a:extLst>
          </a:blip>
          <a:srcRect b="3250"/>
          <a:stretch>
            <a:fillRect/>
          </a:stretch>
        </p:blipFill>
        <p:spPr bwMode="auto">
          <a:xfrm>
            <a:off x="609600" y="1524000"/>
            <a:ext cx="6854870" cy="4554538"/>
          </a:xfrm>
          <a:prstGeom prst="rect">
            <a:avLst/>
          </a:prstGeom>
          <a:noFill/>
          <a:extLst>
            <a:ext uri="{909E8E84-426E-40dd-AFC4-6F175D3DCCD1}">
              <a14:hiddenFill xmlns:a14="http://schemas.microsoft.com/office/drawing/2010/main">
                <a:solidFill>
                  <a:srgbClr val="FFFFFF"/>
                </a:solidFill>
              </a14:hiddenFill>
            </a:ext>
          </a:extLst>
        </p:spPr>
      </p:pic>
      <p:sp>
        <p:nvSpPr>
          <p:cNvPr id="1415174" name="Text Box 6"/>
          <p:cNvSpPr txBox="1">
            <a:spLocks noChangeArrowheads="1"/>
          </p:cNvSpPr>
          <p:nvPr/>
        </p:nvSpPr>
        <p:spPr bwMode="auto">
          <a:xfrm>
            <a:off x="4343400" y="6248400"/>
            <a:ext cx="35893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b="0" dirty="0">
                <a:latin typeface="Arial" charset="0"/>
              </a:rPr>
              <a:t>Chicago, March 26, 2003</a:t>
            </a:r>
          </a:p>
        </p:txBody>
      </p:sp>
      <p:sp>
        <p:nvSpPr>
          <p:cNvPr id="65546" name="Rectangle 10"/>
          <p:cNvSpPr>
            <a:spLocks noGrp="1" noChangeArrowheads="1"/>
          </p:cNvSpPr>
          <p:nvPr>
            <p:ph type="title"/>
          </p:nvPr>
        </p:nvSpPr>
        <p:spPr/>
        <p:txBody>
          <a:bodyPr/>
          <a:lstStyle/>
          <a:p>
            <a:r>
              <a:rPr lang="en-US" dirty="0"/>
              <a:t>Meteorite </a:t>
            </a:r>
            <a:r>
              <a:rPr lang="en-US" dirty="0" smtClean="0"/>
              <a:t>Impact!</a:t>
            </a:r>
            <a:endParaRPr lang="en-US" dirty="0"/>
          </a:p>
        </p:txBody>
      </p:sp>
    </p:spTree>
    <p:extLst>
      <p:ext uri="{BB962C8B-B14F-4D97-AF65-F5344CB8AC3E}">
        <p14:creationId xmlns:p14="http://schemas.microsoft.com/office/powerpoint/2010/main" val="2796724157"/>
      </p:ext>
    </p:extLst>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atin typeface="Arial" charset="0"/>
              </a:rPr>
              <a:t>What do meteorites look like?</a:t>
            </a:r>
          </a:p>
        </p:txBody>
      </p:sp>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r="6981"/>
          <a:stretch>
            <a:fillRect/>
          </a:stretch>
        </p:blipFill>
        <p:spPr bwMode="auto">
          <a:xfrm>
            <a:off x="455613" y="1435100"/>
            <a:ext cx="3001962"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0863" y="2438400"/>
            <a:ext cx="2681287"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p:cNvPicPr>
            <a:picLocks noChangeAspect="1" noChangeArrowheads="1"/>
          </p:cNvPicPr>
          <p:nvPr/>
        </p:nvPicPr>
        <p:blipFill>
          <a:blip r:embed="rId5">
            <a:extLst>
              <a:ext uri="{28A0092B-C50C-407E-A947-70E740481C1C}">
                <a14:useLocalDpi xmlns:a14="http://schemas.microsoft.com/office/drawing/2010/main" val="0"/>
              </a:ext>
            </a:extLst>
          </a:blip>
          <a:srcRect l="9000" t="5714" r="11700" b="22858"/>
          <a:stretch>
            <a:fillRect/>
          </a:stretch>
        </p:blipFill>
        <p:spPr bwMode="auto">
          <a:xfrm>
            <a:off x="5657850" y="4062413"/>
            <a:ext cx="3157538"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Text Box 6"/>
          <p:cNvSpPr txBox="1">
            <a:spLocks noChangeArrowheads="1"/>
          </p:cNvSpPr>
          <p:nvPr/>
        </p:nvSpPr>
        <p:spPr bwMode="auto">
          <a:xfrm>
            <a:off x="750888" y="4079875"/>
            <a:ext cx="15557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algn="ctr"/>
            <a:r>
              <a:rPr lang="en-US" b="1">
                <a:latin typeface="Helvetica" charset="0"/>
              </a:rPr>
              <a:t>Mars</a:t>
            </a:r>
          </a:p>
          <a:p>
            <a:pPr algn="ctr"/>
            <a:r>
              <a:rPr lang="en-US" b="1">
                <a:latin typeface="Helvetica" charset="0"/>
              </a:rPr>
              <a:t>meteorite</a:t>
            </a:r>
            <a:endParaRPr lang="en-US"/>
          </a:p>
        </p:txBody>
      </p:sp>
      <p:sp>
        <p:nvSpPr>
          <p:cNvPr id="30727" name="Text Box 7"/>
          <p:cNvSpPr txBox="1">
            <a:spLocks noChangeArrowheads="1"/>
          </p:cNvSpPr>
          <p:nvPr/>
        </p:nvSpPr>
        <p:spPr bwMode="auto">
          <a:xfrm>
            <a:off x="3540125" y="5108575"/>
            <a:ext cx="16573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algn="ctr"/>
            <a:r>
              <a:rPr lang="en-US" b="1">
                <a:latin typeface="Helvetica" charset="0"/>
              </a:rPr>
              <a:t>Allen Hills</a:t>
            </a:r>
          </a:p>
          <a:p>
            <a:pPr algn="ctr"/>
            <a:r>
              <a:rPr lang="en-US" b="1">
                <a:latin typeface="Helvetica" charset="0"/>
              </a:rPr>
              <a:t>(Moon)</a:t>
            </a:r>
            <a:endParaRPr lang="en-US"/>
          </a:p>
        </p:txBody>
      </p:sp>
      <p:sp>
        <p:nvSpPr>
          <p:cNvPr id="30728" name="Text Box 8"/>
          <p:cNvSpPr txBox="1">
            <a:spLocks noChangeArrowheads="1"/>
          </p:cNvSpPr>
          <p:nvPr/>
        </p:nvSpPr>
        <p:spPr bwMode="auto">
          <a:xfrm>
            <a:off x="6843713" y="3546475"/>
            <a:ext cx="996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algn="ctr"/>
            <a:r>
              <a:rPr lang="en-US" b="1">
                <a:latin typeface="Helvetica" charset="0"/>
              </a:rPr>
              <a:t>Vesta</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latin typeface="Arial" charset="0"/>
              </a:rPr>
              <a:t>Variety of meteorite </a:t>
            </a:r>
            <a:r>
              <a:rPr lang="ja-JP" altLang="en-US">
                <a:latin typeface="Arial" charset="0"/>
              </a:rPr>
              <a:t>“</a:t>
            </a:r>
            <a:r>
              <a:rPr lang="en-US">
                <a:latin typeface="Arial" charset="0"/>
              </a:rPr>
              <a:t>falls</a:t>
            </a:r>
            <a:r>
              <a:rPr lang="ja-JP" altLang="en-US">
                <a:latin typeface="Arial" charset="0"/>
              </a:rPr>
              <a:t>”</a:t>
            </a:r>
            <a:endParaRPr lang="en-US">
              <a:latin typeface="Arial" charset="0"/>
            </a:endParaRPr>
          </a:p>
        </p:txBody>
      </p:sp>
      <p:sp>
        <p:nvSpPr>
          <p:cNvPr id="47107" name="Rectangle 3"/>
          <p:cNvSpPr>
            <a:spLocks noGrp="1" noChangeArrowheads="1"/>
          </p:cNvSpPr>
          <p:nvPr>
            <p:ph type="body" idx="1"/>
          </p:nvPr>
        </p:nvSpPr>
        <p:spPr>
          <a:xfrm>
            <a:off x="127000" y="1460500"/>
            <a:ext cx="8839200" cy="5029200"/>
          </a:xfrm>
        </p:spPr>
        <p:txBody>
          <a:bodyPr/>
          <a:lstStyle/>
          <a:p>
            <a:r>
              <a:rPr lang="en-US">
                <a:latin typeface="Arial" charset="0"/>
              </a:rPr>
              <a:t>Tiny pieces of cosmic dust</a:t>
            </a:r>
          </a:p>
          <a:p>
            <a:pPr lvl="1"/>
            <a:r>
              <a:rPr lang="en-US">
                <a:latin typeface="Arial" charset="0"/>
                <a:ea typeface="ヒラギノ角ゴ Pro W3" charset="0"/>
              </a:rPr>
              <a:t>Collected by special airplanes, in clay under the oceans, or in Antarctic ice</a:t>
            </a:r>
          </a:p>
          <a:p>
            <a:r>
              <a:rPr lang="en-US">
                <a:latin typeface="Arial" charset="0"/>
              </a:rPr>
              <a:t>Find single small chunks of rock</a:t>
            </a:r>
          </a:p>
          <a:p>
            <a:pPr lvl="1"/>
            <a:r>
              <a:rPr lang="en-US">
                <a:latin typeface="Arial" charset="0"/>
                <a:ea typeface="ヒラギノ角ゴ Pro W3" charset="0"/>
              </a:rPr>
              <a:t>Sometimes at random, sometimes by following trajectory of a </a:t>
            </a:r>
            <a:r>
              <a:rPr lang="ja-JP" altLang="en-US">
                <a:latin typeface="Arial" charset="0"/>
                <a:ea typeface="ヒラギノ角ゴ Pro W3" charset="0"/>
              </a:rPr>
              <a:t>“</a:t>
            </a:r>
            <a:r>
              <a:rPr lang="en-US">
                <a:latin typeface="Arial" charset="0"/>
                <a:ea typeface="ヒラギノ角ゴ Pro W3" charset="0"/>
              </a:rPr>
              <a:t>fireball</a:t>
            </a:r>
            <a:r>
              <a:rPr lang="ja-JP" altLang="en-US">
                <a:latin typeface="Arial" charset="0"/>
                <a:ea typeface="ヒラギノ角ゴ Pro W3" charset="0"/>
              </a:rPr>
              <a:t>”</a:t>
            </a:r>
            <a:r>
              <a:rPr lang="en-US">
                <a:latin typeface="Arial" charset="0"/>
                <a:ea typeface="ヒラギノ角ゴ Pro W3" charset="0"/>
              </a:rPr>
              <a:t> or meteor trail</a:t>
            </a:r>
          </a:p>
          <a:p>
            <a:r>
              <a:rPr lang="en-US">
                <a:latin typeface="Arial" charset="0"/>
              </a:rPr>
              <a:t>A several-ton meteorite breaks up during descent, falls as separate pieces</a:t>
            </a:r>
          </a:p>
          <a:p>
            <a:pPr lvl="1"/>
            <a:r>
              <a:rPr lang="en-US">
                <a:latin typeface="Arial" charset="0"/>
                <a:ea typeface="ヒラギノ角ゴ Pro W3" charset="0"/>
              </a:rPr>
              <a:t>Biggest pieces can make large craters if they hit land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en-US">
                <a:latin typeface="Arial" charset="0"/>
                <a:ea typeface="ヒラギノ角ゴ Pro W3" charset="0"/>
                <a:cs typeface="ヒラギノ角ゴ Pro W3" charset="0"/>
              </a:rPr>
              <a:t>Asteroids as seen from Earth</a:t>
            </a:r>
          </a:p>
        </p:txBody>
      </p:sp>
      <p:sp>
        <p:nvSpPr>
          <p:cNvPr id="35843" name="Text Box 5"/>
          <p:cNvSpPr txBox="1">
            <a:spLocks noChangeArrowheads="1"/>
          </p:cNvSpPr>
          <p:nvPr/>
        </p:nvSpPr>
        <p:spPr bwMode="auto">
          <a:xfrm>
            <a:off x="138113" y="5205413"/>
            <a:ext cx="43338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algn="ctr"/>
            <a:r>
              <a:rPr lang="en-US" sz="2000" b="1">
                <a:solidFill>
                  <a:schemeClr val="tx2"/>
                </a:solidFill>
                <a:latin typeface="Helvetica" charset="0"/>
              </a:rPr>
              <a:t>Vesta (525 km)</a:t>
            </a:r>
          </a:p>
          <a:p>
            <a:pPr algn="ctr"/>
            <a:r>
              <a:rPr lang="en-US" sz="2000" b="1">
                <a:solidFill>
                  <a:schemeClr val="tx2"/>
                </a:solidFill>
                <a:latin typeface="Helvetica" charset="0"/>
              </a:rPr>
              <a:t>Keck Tel. Adaptive Optics.</a:t>
            </a:r>
          </a:p>
          <a:p>
            <a:pPr algn="ctr"/>
            <a:r>
              <a:rPr lang="en-US" sz="2000" b="1">
                <a:solidFill>
                  <a:schemeClr val="tx2"/>
                </a:solidFill>
                <a:latin typeface="Helvetica" charset="0"/>
              </a:rPr>
              <a:t>Movie in spectral line of pyroxene.</a:t>
            </a:r>
          </a:p>
        </p:txBody>
      </p:sp>
      <p:sp>
        <p:nvSpPr>
          <p:cNvPr id="35844" name="Text Box 7"/>
          <p:cNvSpPr txBox="1">
            <a:spLocks noChangeArrowheads="1"/>
          </p:cNvSpPr>
          <p:nvPr/>
        </p:nvSpPr>
        <p:spPr bwMode="auto">
          <a:xfrm>
            <a:off x="4914900" y="5268913"/>
            <a:ext cx="345281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algn="ctr"/>
            <a:r>
              <a:rPr lang="en-US" sz="2000" b="1">
                <a:solidFill>
                  <a:schemeClr val="tx2"/>
                </a:solidFill>
                <a:latin typeface="Helvetica" charset="0"/>
              </a:rPr>
              <a:t>A piece of Vesta landed on Earth as a meteorite!</a:t>
            </a:r>
          </a:p>
          <a:p>
            <a:pPr algn="ctr"/>
            <a:r>
              <a:rPr lang="en-US" sz="2000" b="1">
                <a:solidFill>
                  <a:schemeClr val="tx2"/>
                </a:solidFill>
                <a:latin typeface="Helvetica" charset="0"/>
              </a:rPr>
              <a:t>Made almost entirely of pyroxene.</a:t>
            </a:r>
          </a:p>
        </p:txBody>
      </p:sp>
      <p:pic>
        <p:nvPicPr>
          <p:cNvPr id="3584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5875" y="2432050"/>
            <a:ext cx="294005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Vesta.pyroxene.mpeg" descr="/Users/max/WORK_FILES/UCSC/Courses and Curriculum/AY 18/AY 18 2007/Lectures/Lecture 14/Vesta.pyroxene.mpeg">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50900" y="1854200"/>
            <a:ext cx="3251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536373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584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Prev" delay="0">
                      <p:tgtEl>
                        <p:sldTgt/>
                      </p:tgtEl>
                    </p:cond>
                  </p:endCondLst>
                </p:cTn>
                <p:tgtEl>
                  <p:spTgt spid="35846"/>
                </p:tgtEl>
              </p:cMediaNode>
            </p:video>
            <p:seq concurrent="1" nextAc="seek">
              <p:cTn id="8" restart="whenNotActive" fill="hold" evtFilter="cancelBubble" nodeType="interactiveSeq">
                <p:stCondLst>
                  <p:cond evt="onClick" delay="0">
                    <p:tgtEl>
                      <p:spTgt spid="3584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5846"/>
                                        </p:tgtEl>
                                      </p:cBhvr>
                                    </p:cmd>
                                  </p:childTnLst>
                                </p:cTn>
                              </p:par>
                            </p:childTnLst>
                          </p:cTn>
                        </p:par>
                      </p:childTnLst>
                    </p:cTn>
                  </p:par>
                </p:childTnLst>
              </p:cTn>
              <p:nextCondLst>
                <p:cond evt="onClick" delay="0">
                  <p:tgtEl>
                    <p:spTgt spid="35846"/>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atin typeface="Arial" charset="0"/>
              </a:rPr>
              <a:t>Small particles: spherules</a:t>
            </a:r>
          </a:p>
        </p:txBody>
      </p:sp>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0" y="2463800"/>
            <a:ext cx="3478213" cy="294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p:cNvPicPr>
            <a:picLocks noChangeAspect="1" noChangeArrowheads="1"/>
          </p:cNvPicPr>
          <p:nvPr/>
        </p:nvPicPr>
        <p:blipFill>
          <a:blip r:embed="rId4">
            <a:extLst>
              <a:ext uri="{28A0092B-C50C-407E-A947-70E740481C1C}">
                <a14:useLocalDpi xmlns:a14="http://schemas.microsoft.com/office/drawing/2010/main" val="0"/>
              </a:ext>
            </a:extLst>
          </a:blip>
          <a:srcRect b="11050"/>
          <a:stretch>
            <a:fillRect/>
          </a:stretch>
        </p:blipFill>
        <p:spPr bwMode="auto">
          <a:xfrm>
            <a:off x="5121275" y="2419350"/>
            <a:ext cx="2722563" cy="301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 Box 5"/>
          <p:cNvSpPr txBox="1">
            <a:spLocks noChangeArrowheads="1"/>
          </p:cNvSpPr>
          <p:nvPr/>
        </p:nvSpPr>
        <p:spPr bwMode="auto">
          <a:xfrm>
            <a:off x="184150" y="5472113"/>
            <a:ext cx="42767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algn="ctr"/>
            <a:r>
              <a:rPr lang="en-US" sz="2000" b="1">
                <a:latin typeface="Helvetica" charset="0"/>
              </a:rPr>
              <a:t>Spherule from Moon</a:t>
            </a:r>
          </a:p>
          <a:p>
            <a:pPr algn="ctr"/>
            <a:r>
              <a:rPr lang="en-US" sz="2000" b="1">
                <a:latin typeface="Helvetica" charset="0"/>
              </a:rPr>
              <a:t>Collected by Apollo 11 astronauts</a:t>
            </a:r>
            <a:endParaRPr lang="en-US"/>
          </a:p>
        </p:txBody>
      </p:sp>
      <p:sp>
        <p:nvSpPr>
          <p:cNvPr id="48134" name="Text Box 6"/>
          <p:cNvSpPr txBox="1">
            <a:spLocks noChangeArrowheads="1"/>
          </p:cNvSpPr>
          <p:nvPr/>
        </p:nvSpPr>
        <p:spPr bwMode="auto">
          <a:xfrm>
            <a:off x="327025" y="1355725"/>
            <a:ext cx="8148638" cy="89535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a:lnSpc>
                <a:spcPct val="110000"/>
              </a:lnSpc>
              <a:buFontTx/>
              <a:buChar char="•"/>
            </a:pPr>
            <a:r>
              <a:rPr lang="en-US" b="1">
                <a:solidFill>
                  <a:schemeClr val="tx2"/>
                </a:solidFill>
                <a:effectLst>
                  <a:outerShdw blurRad="38100" dist="38100" dir="2700000" algn="tl">
                    <a:srgbClr val="000000"/>
                  </a:outerShdw>
                </a:effectLst>
                <a:latin typeface="Arial" charset="0"/>
              </a:rPr>
              <a:t>  Tiny droplets from space</a:t>
            </a:r>
          </a:p>
          <a:p>
            <a:pPr>
              <a:lnSpc>
                <a:spcPct val="110000"/>
              </a:lnSpc>
              <a:buFontTx/>
              <a:buChar char="•"/>
            </a:pPr>
            <a:r>
              <a:rPr lang="en-US" b="1">
                <a:solidFill>
                  <a:schemeClr val="tx2"/>
                </a:solidFill>
                <a:effectLst>
                  <a:outerShdw blurRad="38100" dist="38100" dir="2700000" algn="tl">
                    <a:srgbClr val="000000"/>
                  </a:outerShdw>
                </a:effectLst>
                <a:latin typeface="Arial" charset="0"/>
              </a:rPr>
              <a:t>  Formed by melting and re-solidification after impacts</a:t>
            </a:r>
            <a:endParaRPr lang="en-US"/>
          </a:p>
        </p:txBody>
      </p:sp>
      <p:sp>
        <p:nvSpPr>
          <p:cNvPr id="34823" name="Text Box 7"/>
          <p:cNvSpPr txBox="1">
            <a:spLocks noChangeArrowheads="1"/>
          </p:cNvSpPr>
          <p:nvPr/>
        </p:nvSpPr>
        <p:spPr bwMode="auto">
          <a:xfrm>
            <a:off x="4781550" y="5548313"/>
            <a:ext cx="41068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algn="ctr"/>
            <a:r>
              <a:rPr lang="en-US" sz="2000" b="1">
                <a:latin typeface="Helvetica" charset="0"/>
              </a:rPr>
              <a:t>Spherule </a:t>
            </a:r>
          </a:p>
          <a:p>
            <a:pPr algn="ctr"/>
            <a:r>
              <a:rPr lang="en-US" sz="2000" b="1">
                <a:latin typeface="Helvetica" charset="0"/>
              </a:rPr>
              <a:t>from bottom of the Indian Ocean</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atin typeface="Arial" charset="0"/>
              </a:rPr>
              <a:t>Small particles: cosmic dust</a:t>
            </a:r>
          </a:p>
        </p:txBody>
      </p:sp>
      <p:sp>
        <p:nvSpPr>
          <p:cNvPr id="49155" name="Rectangle 3"/>
          <p:cNvSpPr>
            <a:spLocks noGrp="1" noChangeArrowheads="1"/>
          </p:cNvSpPr>
          <p:nvPr>
            <p:ph type="body" idx="1"/>
          </p:nvPr>
        </p:nvSpPr>
        <p:spPr>
          <a:xfrm>
            <a:off x="304800" y="1600200"/>
            <a:ext cx="8559800" cy="914400"/>
          </a:xfrm>
        </p:spPr>
        <p:txBody>
          <a:bodyPr/>
          <a:lstStyle/>
          <a:p>
            <a:r>
              <a:rPr lang="en-US" sz="2400">
                <a:latin typeface="Arial" charset="0"/>
              </a:rPr>
              <a:t>Sometimes from comets, sometimes left over from the cosmic dust cloud from which the Solar System formed</a:t>
            </a:r>
          </a:p>
        </p:txBody>
      </p:sp>
      <p:pic>
        <p:nvPicPr>
          <p:cNvPr id="368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3473450"/>
            <a:ext cx="4217987" cy="2819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68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6350" y="3263900"/>
            <a:ext cx="370840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atin typeface="Arial" charset="0"/>
              </a:rPr>
              <a:t>Single small chunks of rock</a:t>
            </a:r>
          </a:p>
        </p:txBody>
      </p:sp>
      <p:sp>
        <p:nvSpPr>
          <p:cNvPr id="50179" name="Rectangle 3"/>
          <p:cNvSpPr>
            <a:spLocks noGrp="1" noChangeArrowheads="1"/>
          </p:cNvSpPr>
          <p:nvPr>
            <p:ph type="body" idx="1"/>
          </p:nvPr>
        </p:nvSpPr>
        <p:spPr>
          <a:xfrm>
            <a:off x="304800" y="1600200"/>
            <a:ext cx="8547100" cy="533400"/>
          </a:xfrm>
        </p:spPr>
        <p:txBody>
          <a:bodyPr/>
          <a:lstStyle/>
          <a:p>
            <a:pPr>
              <a:defRPr/>
            </a:pPr>
            <a:endParaRPr lang="en-US" sz="2400">
              <a:ea typeface="+mn-ea"/>
              <a:cs typeface="+mn-cs"/>
            </a:endParaRPr>
          </a:p>
        </p:txBody>
      </p:sp>
      <p:pic>
        <p:nvPicPr>
          <p:cNvPr id="389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068513"/>
            <a:ext cx="4459288" cy="311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 Box 5"/>
          <p:cNvSpPr txBox="1">
            <a:spLocks noChangeArrowheads="1"/>
          </p:cNvSpPr>
          <p:nvPr/>
        </p:nvSpPr>
        <p:spPr bwMode="auto">
          <a:xfrm>
            <a:off x="1243013" y="5243513"/>
            <a:ext cx="26828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algn="ctr"/>
            <a:r>
              <a:rPr lang="en-US" sz="2000" b="1">
                <a:latin typeface="Helvetica" charset="0"/>
              </a:rPr>
              <a:t>Iron-nickel meteorite</a:t>
            </a:r>
          </a:p>
          <a:p>
            <a:pPr algn="ctr"/>
            <a:r>
              <a:rPr lang="en-US" sz="2000" b="1">
                <a:latin typeface="Helvetica" charset="0"/>
              </a:rPr>
              <a:t>A few inches across</a:t>
            </a:r>
          </a:p>
        </p:txBody>
      </p:sp>
      <p:pic>
        <p:nvPicPr>
          <p:cNvPr id="3891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0963" y="1573213"/>
            <a:ext cx="3379787" cy="39497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8919" name="Text Box 7"/>
          <p:cNvSpPr txBox="1">
            <a:spLocks noChangeArrowheads="1"/>
          </p:cNvSpPr>
          <p:nvPr/>
        </p:nvSpPr>
        <p:spPr bwMode="auto">
          <a:xfrm>
            <a:off x="5218113" y="5637213"/>
            <a:ext cx="31765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algn="ctr"/>
            <a:r>
              <a:rPr lang="en-US" sz="2000" b="1">
                <a:latin typeface="Helvetica" charset="0"/>
              </a:rPr>
              <a:t>Allende</a:t>
            </a:r>
          </a:p>
          <a:p>
            <a:pPr algn="ctr"/>
            <a:r>
              <a:rPr lang="en-US" sz="2000" b="1">
                <a:latin typeface="Helvetica" charset="0"/>
              </a:rPr>
              <a:t>Carbonaceous chondrite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hoba_meteor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752600"/>
            <a:ext cx="5638800" cy="376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Rectangle 5"/>
          <p:cNvSpPr>
            <a:spLocks noGrp="1" noChangeArrowheads="1"/>
          </p:cNvSpPr>
          <p:nvPr>
            <p:ph type="title"/>
          </p:nvPr>
        </p:nvSpPr>
        <p:spPr/>
        <p:txBody>
          <a:bodyPr/>
          <a:lstStyle/>
          <a:p>
            <a:r>
              <a:rPr lang="en-US">
                <a:latin typeface="Arial" charset="0"/>
              </a:rPr>
              <a:t>Several-ton boulders</a:t>
            </a:r>
          </a:p>
        </p:txBody>
      </p:sp>
      <p:sp>
        <p:nvSpPr>
          <p:cNvPr id="51206" name="Rectangle 6"/>
          <p:cNvSpPr>
            <a:spLocks noGrp="1" noChangeArrowheads="1"/>
          </p:cNvSpPr>
          <p:nvPr>
            <p:ph type="body" idx="1"/>
          </p:nvPr>
        </p:nvSpPr>
        <p:spPr>
          <a:xfrm>
            <a:off x="1447800" y="5562600"/>
            <a:ext cx="6172200" cy="914400"/>
          </a:xfrm>
        </p:spPr>
        <p:txBody>
          <a:bodyPr/>
          <a:lstStyle/>
          <a:p>
            <a:pPr>
              <a:buFontTx/>
              <a:buNone/>
            </a:pPr>
            <a:r>
              <a:rPr lang="en-US">
                <a:latin typeface="Arial" charset="0"/>
              </a:rPr>
              <a:t>Hoba Meteorite, Namibia</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a:latin typeface="Arial" charset="0"/>
              </a:rPr>
              <a:t>How dangerous are meteorites?</a:t>
            </a:r>
          </a:p>
        </p:txBody>
      </p:sp>
      <p:sp>
        <p:nvSpPr>
          <p:cNvPr id="107523" name="Rectangle 3"/>
          <p:cNvSpPr>
            <a:spLocks noGrp="1" noChangeArrowheads="1"/>
          </p:cNvSpPr>
          <p:nvPr>
            <p:ph type="body" idx="1"/>
          </p:nvPr>
        </p:nvSpPr>
        <p:spPr/>
        <p:txBody>
          <a:bodyPr/>
          <a:lstStyle/>
          <a:p>
            <a:pPr>
              <a:defRPr/>
            </a:pPr>
            <a:endParaRPr lang="en-US">
              <a:ea typeface="+mn-ea"/>
              <a:cs typeface="+mn-cs"/>
            </a:endParaRPr>
          </a:p>
        </p:txBody>
      </p:sp>
      <p:pic>
        <p:nvPicPr>
          <p:cNvPr id="430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86000"/>
            <a:ext cx="838835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latin typeface="Arial" charset="0"/>
                <a:ea typeface="ヒラギノ角ゴ Pro W3" charset="0"/>
                <a:cs typeface="ヒラギノ角ゴ Pro W3" charset="0"/>
              </a:rPr>
              <a:t>Worldwide frequency of meteorites as function of size</a:t>
            </a:r>
          </a:p>
        </p:txBody>
      </p:sp>
      <p:sp>
        <p:nvSpPr>
          <p:cNvPr id="52227" name="Rectangle 3"/>
          <p:cNvSpPr>
            <a:spLocks noGrp="1" noChangeArrowheads="1"/>
          </p:cNvSpPr>
          <p:nvPr>
            <p:ph type="body" idx="1"/>
          </p:nvPr>
        </p:nvSpPr>
        <p:spPr/>
        <p:txBody>
          <a:bodyPr/>
          <a:lstStyle/>
          <a:p>
            <a:pPr>
              <a:defRPr/>
            </a:pPr>
            <a:endParaRPr lang="en-US">
              <a:ea typeface="+mn-ea"/>
              <a:cs typeface="+mn-cs"/>
            </a:endParaRPr>
          </a:p>
        </p:txBody>
      </p:sp>
      <p:graphicFrame>
        <p:nvGraphicFramePr>
          <p:cNvPr id="5" name="Table 4"/>
          <p:cNvGraphicFramePr>
            <a:graphicFrameLocks noGrp="1"/>
          </p:cNvGraphicFramePr>
          <p:nvPr/>
        </p:nvGraphicFramePr>
        <p:xfrm>
          <a:off x="609600" y="1676400"/>
          <a:ext cx="7467600" cy="4397380"/>
        </p:xfrm>
        <a:graphic>
          <a:graphicData uri="http://schemas.openxmlformats.org/drawingml/2006/table">
            <a:tbl>
              <a:tblPr/>
              <a:tblGrid>
                <a:gridCol w="2054225"/>
                <a:gridCol w="2924175"/>
                <a:gridCol w="2489200"/>
              </a:tblGrid>
              <a:tr h="439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charset="0"/>
                        <a:ea typeface="ヒラギノ角ゴ Pro W3" charset="0"/>
                        <a:cs typeface="ヒラギノ角ゴ Pro W3"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Arial" charset="0"/>
                          <a:ea typeface="ヒラギノ角ゴ Pro W3" charset="0"/>
                          <a:cs typeface="ヒラギノ角ゴ Pro W3" charset="0"/>
                        </a:rPr>
                        <a:t>Impact Frequency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charset="0"/>
                        <a:ea typeface="ヒラギノ角ゴ Pro W3" charset="0"/>
                        <a:cs typeface="ヒラギノ角ゴ Pro W3"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r>
              <a:tr h="4397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Arial" charset="0"/>
                          <a:ea typeface="ヒラギノ角ゴ Pro W3" charset="0"/>
                          <a:cs typeface="ヒラギノ角ゴ Pro W3" charset="0"/>
                        </a:rPr>
                        <a:t>Size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9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Arial" charset="0"/>
                          <a:ea typeface="ヒラギノ角ゴ Pro W3" charset="0"/>
                          <a:cs typeface="ヒラギノ角ゴ Pro W3" charset="0"/>
                        </a:rPr>
                        <a:t>Frequency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9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Arial" charset="0"/>
                          <a:ea typeface="ヒラギノ角ゴ Pro W3" charset="0"/>
                          <a:cs typeface="ヒラギノ角ゴ Pro W3" charset="0"/>
                        </a:rPr>
                        <a:t>Destruction Area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9FF"/>
                    </a:solidFill>
                  </a:tcPr>
                </a:tc>
              </a:tr>
              <a:tr h="4397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ヒラギノ角ゴ Pro W3" charset="0"/>
                          <a:cs typeface="ヒラギノ角ゴ Pro W3" charset="0"/>
                        </a:rPr>
                        <a:t>Pea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4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ヒラギノ角ゴ Pro W3" charset="0"/>
                          <a:cs typeface="ヒラギノ角ゴ Pro W3" charset="0"/>
                        </a:rPr>
                        <a:t>10/ hour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4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a typeface="ヒラギノ角ゴ Pro W3" charset="0"/>
                        <a:cs typeface="ヒラギノ角ゴ Pro W3"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4FF"/>
                    </a:solidFill>
                  </a:tcPr>
                </a:tc>
              </a:tr>
              <a:tr h="4397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ヒラギノ角ゴ Pro W3" charset="0"/>
                          <a:cs typeface="ヒラギノ角ゴ Pro W3" charset="0"/>
                        </a:rPr>
                        <a:t>Walnut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9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ヒラギノ角ゴ Pro W3" charset="0"/>
                          <a:cs typeface="ヒラギノ角ゴ Pro W3" charset="0"/>
                        </a:rPr>
                        <a:t>1/ hour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9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a typeface="ヒラギノ角ゴ Pro W3" charset="0"/>
                        <a:cs typeface="ヒラギノ角ゴ Pro W3"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9FF"/>
                    </a:solidFill>
                  </a:tcPr>
                </a:tc>
              </a:tr>
              <a:tr h="4397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ヒラギノ角ゴ Pro W3" charset="0"/>
                          <a:cs typeface="ヒラギノ角ゴ Pro W3" charset="0"/>
                        </a:rPr>
                        <a:t>Grapefruit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4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ヒラギノ角ゴ Pro W3" charset="0"/>
                          <a:cs typeface="ヒラギノ角ゴ Pro W3" charset="0"/>
                        </a:rPr>
                        <a:t>1/ 10 hours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4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a typeface="ヒラギノ角ゴ Pro W3" charset="0"/>
                        <a:cs typeface="ヒラギノ角ゴ Pro W3"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4FF"/>
                    </a:solidFill>
                  </a:tcPr>
                </a:tc>
              </a:tr>
              <a:tr h="4397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ヒラギノ角ゴ Pro W3" charset="0"/>
                          <a:cs typeface="ヒラギノ角ゴ Pro W3" charset="0"/>
                        </a:rPr>
                        <a:t>Basketball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9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ヒラギノ角ゴ Pro W3" charset="0"/>
                          <a:cs typeface="ヒラギノ角ゴ Pro W3" charset="0"/>
                        </a:rPr>
                        <a:t>1/ month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9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a typeface="ヒラギノ角ゴ Pro W3" charset="0"/>
                        <a:cs typeface="ヒラギノ角ゴ Pro W3"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9FF"/>
                    </a:solidFill>
                  </a:tcPr>
                </a:tc>
              </a:tr>
              <a:tr h="4397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ヒラギノ角ゴ Pro W3" charset="0"/>
                          <a:cs typeface="ヒラギノ角ゴ Pro W3" charset="0"/>
                        </a:rPr>
                        <a:t>50 meters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4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ヒラギノ角ゴ Pro W3" charset="0"/>
                          <a:cs typeface="ヒラギノ角ゴ Pro W3" charset="0"/>
                        </a:rPr>
                        <a:t>1/ century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4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ヒラギノ角ゴ Pro W3" charset="0"/>
                          <a:cs typeface="ヒラギノ角ゴ Pro W3" charset="0"/>
                        </a:rPr>
                        <a:t>New York City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4FF"/>
                    </a:solidFill>
                  </a:tcPr>
                </a:tc>
              </a:tr>
              <a:tr h="4397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ヒラギノ角ゴ Pro W3" charset="0"/>
                          <a:cs typeface="ヒラギノ角ゴ Pro W3" charset="0"/>
                        </a:rPr>
                        <a:t>1 kilometer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9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ヒラギノ角ゴ Pro W3" charset="0"/>
                          <a:cs typeface="ヒラギノ角ゴ Pro W3" charset="0"/>
                        </a:rPr>
                        <a:t>1/ 100,000 years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9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ヒラギノ角ゴ Pro W3" charset="0"/>
                          <a:cs typeface="ヒラギノ角ゴ Pro W3" charset="0"/>
                        </a:rPr>
                        <a:t>Virginia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9FF"/>
                    </a:solidFill>
                  </a:tcPr>
                </a:tc>
              </a:tr>
              <a:tr h="4397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ヒラギノ角ゴ Pro W3" charset="0"/>
                          <a:cs typeface="ヒラギノ角ゴ Pro W3" charset="0"/>
                        </a:rPr>
                        <a:t>2 kilometers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4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ヒラギノ角ゴ Pro W3" charset="0"/>
                          <a:cs typeface="ヒラギノ角ゴ Pro W3" charset="0"/>
                        </a:rPr>
                        <a:t>1/ 500,000 years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4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ヒラギノ角ゴ Pro W3" charset="0"/>
                          <a:cs typeface="ヒラギノ角ゴ Pro W3" charset="0"/>
                        </a:rPr>
                        <a:t>France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4FF"/>
                    </a:solidFill>
                  </a:tcPr>
                </a:tc>
              </a:tr>
              <a:tr h="4397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ヒラギノ角ゴ Pro W3" charset="0"/>
                          <a:cs typeface="ヒラギノ角ゴ Pro W3" charset="0"/>
                        </a:rPr>
                        <a:t>10 kilometers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9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ヒラギノ角ゴ Pro W3" charset="0"/>
                          <a:cs typeface="ヒラギノ角ゴ Pro W3" charset="0"/>
                        </a:rPr>
                        <a:t>1/ 100 million years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9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ヒラギノ角ゴ Pro W3" charset="0"/>
                          <a:cs typeface="ヒラギノ角ゴ Pro W3" charset="0"/>
                        </a:rPr>
                        <a:t>World-Wide?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9FF"/>
                    </a:solidFill>
                  </a:tcPr>
                </a:tc>
              </a:tr>
            </a:tbl>
          </a:graphicData>
        </a:graphic>
      </p:graphicFrame>
    </p:spTree>
    <p:extLst>
      <p:ext uri="{BB962C8B-B14F-4D97-AF65-F5344CB8AC3E}">
        <p14:creationId xmlns:p14="http://schemas.microsoft.com/office/powerpoint/2010/main" val="1465401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a:latin typeface="Arial" charset="0"/>
              </a:rPr>
              <a:t>Tonguska meteorite in Siberia caused widespread devastation</a:t>
            </a:r>
          </a:p>
        </p:txBody>
      </p:sp>
      <p:sp>
        <p:nvSpPr>
          <p:cNvPr id="109571" name="Rectangle 3"/>
          <p:cNvSpPr>
            <a:spLocks noGrp="1" noChangeArrowheads="1"/>
          </p:cNvSpPr>
          <p:nvPr>
            <p:ph type="body" idx="1"/>
          </p:nvPr>
        </p:nvSpPr>
        <p:spPr>
          <a:xfrm>
            <a:off x="304800" y="6096000"/>
            <a:ext cx="8534400" cy="609600"/>
          </a:xfrm>
        </p:spPr>
        <p:txBody>
          <a:bodyPr/>
          <a:lstStyle/>
          <a:p>
            <a:r>
              <a:rPr lang="en-US">
                <a:latin typeface="Arial" charset="0"/>
              </a:rPr>
              <a:t>Fortunately it hit in an unpopulated area!</a:t>
            </a:r>
          </a:p>
        </p:txBody>
      </p:sp>
      <p:pic>
        <p:nvPicPr>
          <p:cNvPr id="471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524000"/>
            <a:ext cx="4724400"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957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a:latin typeface="Arial" charset="0"/>
              </a:rPr>
              <a:t>How meteorites are found</a:t>
            </a:r>
          </a:p>
        </p:txBody>
      </p:sp>
      <p:sp>
        <p:nvSpPr>
          <p:cNvPr id="53251" name="Rectangle 3"/>
          <p:cNvSpPr>
            <a:spLocks noGrp="1" noChangeArrowheads="1"/>
          </p:cNvSpPr>
          <p:nvPr>
            <p:ph type="body" idx="1"/>
          </p:nvPr>
        </p:nvSpPr>
        <p:spPr/>
        <p:txBody>
          <a:bodyPr/>
          <a:lstStyle/>
          <a:p>
            <a:r>
              <a:rPr lang="en-US">
                <a:latin typeface="Arial" charset="0"/>
              </a:rPr>
              <a:t>Random </a:t>
            </a:r>
            <a:r>
              <a:rPr lang="ja-JP" altLang="en-US">
                <a:latin typeface="Arial" charset="0"/>
              </a:rPr>
              <a:t>“</a:t>
            </a:r>
            <a:r>
              <a:rPr lang="en-US">
                <a:latin typeface="Arial" charset="0"/>
              </a:rPr>
              <a:t>finds</a:t>
            </a:r>
            <a:r>
              <a:rPr lang="ja-JP" altLang="en-US">
                <a:latin typeface="Arial" charset="0"/>
              </a:rPr>
              <a:t>”</a:t>
            </a:r>
            <a:r>
              <a:rPr lang="en-US">
                <a:latin typeface="Arial" charset="0"/>
              </a:rPr>
              <a:t> lying on ground</a:t>
            </a:r>
          </a:p>
          <a:p>
            <a:r>
              <a:rPr lang="en-US">
                <a:latin typeface="Arial" charset="0"/>
              </a:rPr>
              <a:t>Fragments around meteor craters</a:t>
            </a:r>
          </a:p>
          <a:p>
            <a:r>
              <a:rPr lang="en-US">
                <a:latin typeface="Arial" charset="0"/>
              </a:rPr>
              <a:t>Follow glowing trail of meteor or fireball</a:t>
            </a:r>
          </a:p>
          <a:p>
            <a:r>
              <a:rPr lang="en-US">
                <a:latin typeface="Arial" charset="0"/>
              </a:rPr>
              <a:t>Systematic searches in Antarctica</a:t>
            </a:r>
          </a:p>
          <a:p>
            <a:r>
              <a:rPr lang="en-US">
                <a:latin typeface="Arial" charset="0"/>
              </a:rPr>
              <a:t>Special high-flying airplanes (for dust)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atin typeface="Arial" charset="0"/>
              </a:rPr>
              <a:t>Random </a:t>
            </a:r>
            <a:r>
              <a:rPr lang="ja-JP" altLang="en-US">
                <a:latin typeface="Arial" charset="0"/>
              </a:rPr>
              <a:t>“</a:t>
            </a:r>
            <a:r>
              <a:rPr lang="en-US">
                <a:latin typeface="Arial" charset="0"/>
              </a:rPr>
              <a:t>finds</a:t>
            </a:r>
            <a:r>
              <a:rPr lang="ja-JP" altLang="en-US">
                <a:latin typeface="Arial" charset="0"/>
              </a:rPr>
              <a:t>”</a:t>
            </a:r>
            <a:endParaRPr lang="en-US">
              <a:latin typeface="Arial" charset="0"/>
            </a:endParaRPr>
          </a:p>
        </p:txBody>
      </p:sp>
      <p:sp>
        <p:nvSpPr>
          <p:cNvPr id="54275" name="Rectangle 3"/>
          <p:cNvSpPr>
            <a:spLocks noGrp="1" noChangeArrowheads="1"/>
          </p:cNvSpPr>
          <p:nvPr>
            <p:ph type="body" idx="1"/>
          </p:nvPr>
        </p:nvSpPr>
        <p:spPr>
          <a:xfrm>
            <a:off x="406400" y="5080000"/>
            <a:ext cx="8382000" cy="1612900"/>
          </a:xfrm>
        </p:spPr>
        <p:txBody>
          <a:bodyPr/>
          <a:lstStyle/>
          <a:p>
            <a:pPr>
              <a:lnSpc>
                <a:spcPct val="80000"/>
              </a:lnSpc>
            </a:pPr>
            <a:r>
              <a:rPr lang="en-US">
                <a:latin typeface="Arial" charset="0"/>
              </a:rPr>
              <a:t>Rare: a big meteorite in desert of Oman</a:t>
            </a:r>
          </a:p>
          <a:p>
            <a:pPr>
              <a:lnSpc>
                <a:spcPct val="80000"/>
              </a:lnSpc>
            </a:pPr>
            <a:r>
              <a:rPr lang="en-US">
                <a:latin typeface="Arial" charset="0"/>
              </a:rPr>
              <a:t>Pretty rare: random </a:t>
            </a:r>
            <a:r>
              <a:rPr lang="ja-JP" altLang="en-US">
                <a:latin typeface="Arial" charset="0"/>
              </a:rPr>
              <a:t>“</a:t>
            </a:r>
            <a:r>
              <a:rPr lang="en-US">
                <a:latin typeface="Arial" charset="0"/>
              </a:rPr>
              <a:t>finds</a:t>
            </a:r>
            <a:r>
              <a:rPr lang="ja-JP" altLang="en-US">
                <a:latin typeface="Arial" charset="0"/>
              </a:rPr>
              <a:t>”</a:t>
            </a:r>
            <a:r>
              <a:rPr lang="en-US">
                <a:latin typeface="Arial" charset="0"/>
              </a:rPr>
              <a:t> of smaller chunks</a:t>
            </a:r>
          </a:p>
        </p:txBody>
      </p:sp>
      <p:pic>
        <p:nvPicPr>
          <p:cNvPr id="512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0100" y="1447800"/>
            <a:ext cx="5016500" cy="336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latin typeface="Arial" charset="0"/>
              </a:rPr>
              <a:t>Fragments around meteor craters</a:t>
            </a:r>
          </a:p>
        </p:txBody>
      </p:sp>
      <p:sp>
        <p:nvSpPr>
          <p:cNvPr id="55299" name="Rectangle 3"/>
          <p:cNvSpPr>
            <a:spLocks noGrp="1" noChangeArrowheads="1"/>
          </p:cNvSpPr>
          <p:nvPr>
            <p:ph type="body" idx="1"/>
          </p:nvPr>
        </p:nvSpPr>
        <p:spPr>
          <a:xfrm>
            <a:off x="266700" y="4800600"/>
            <a:ext cx="8572500" cy="1676400"/>
          </a:xfrm>
        </p:spPr>
        <p:txBody>
          <a:bodyPr/>
          <a:lstStyle/>
          <a:p>
            <a:pPr>
              <a:lnSpc>
                <a:spcPct val="90000"/>
              </a:lnSpc>
            </a:pPr>
            <a:r>
              <a:rPr lang="en-US" sz="2400">
                <a:latin typeface="Arial" charset="0"/>
              </a:rPr>
              <a:t>Very large meteorites vaporize when they hit ground, form big craters</a:t>
            </a:r>
          </a:p>
          <a:p>
            <a:pPr>
              <a:lnSpc>
                <a:spcPct val="90000"/>
              </a:lnSpc>
            </a:pPr>
            <a:r>
              <a:rPr lang="en-US" sz="2400">
                <a:latin typeface="Arial" charset="0"/>
              </a:rPr>
              <a:t>Sometimes small pieces are found around crater</a:t>
            </a:r>
            <a:endParaRPr lang="en-US">
              <a:latin typeface="Arial" charset="0"/>
            </a:endParaRPr>
          </a:p>
        </p:txBody>
      </p:sp>
      <p:grpSp>
        <p:nvGrpSpPr>
          <p:cNvPr id="53252" name="Group 4"/>
          <p:cNvGrpSpPr>
            <a:grpSpLocks/>
          </p:cNvGrpSpPr>
          <p:nvPr/>
        </p:nvGrpSpPr>
        <p:grpSpPr bwMode="auto">
          <a:xfrm>
            <a:off x="1160463" y="1503363"/>
            <a:ext cx="5970587" cy="3173412"/>
            <a:chOff x="363" y="923"/>
            <a:chExt cx="3761" cy="1999"/>
          </a:xfrm>
        </p:grpSpPr>
        <p:pic>
          <p:nvPicPr>
            <p:cNvPr id="53253" name="Picture 5"/>
            <p:cNvPicPr>
              <a:picLocks noChangeAspect="1" noChangeArrowheads="1"/>
            </p:cNvPicPr>
            <p:nvPr/>
          </p:nvPicPr>
          <p:blipFill>
            <a:blip r:embed="rId3">
              <a:extLst>
                <a:ext uri="{28A0092B-C50C-407E-A947-70E740481C1C}">
                  <a14:useLocalDpi xmlns:a14="http://schemas.microsoft.com/office/drawing/2010/main" val="0"/>
                </a:ext>
              </a:extLst>
            </a:blip>
            <a:srcRect l="5705" t="16327" r="5705" b="16327"/>
            <a:stretch>
              <a:fillRect/>
            </a:stretch>
          </p:blipFill>
          <p:spPr bwMode="auto">
            <a:xfrm>
              <a:off x="363" y="923"/>
              <a:ext cx="3761" cy="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Text Box 6"/>
            <p:cNvSpPr txBox="1">
              <a:spLocks noChangeArrowheads="1"/>
            </p:cNvSpPr>
            <p:nvPr/>
          </p:nvSpPr>
          <p:spPr bwMode="auto">
            <a:xfrm>
              <a:off x="1206" y="959"/>
              <a:ext cx="202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r>
                <a:rPr lang="en-US" sz="2000" b="1">
                  <a:latin typeface="Helvetica" charset="0"/>
                </a:rPr>
                <a:t>Barringer Crater, Arizona</a:t>
              </a:r>
              <a:endParaRPr lang="en-US"/>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r>
              <a:rPr lang="en-US">
                <a:latin typeface="Arial" charset="0"/>
                <a:ea typeface="ヒラギノ角ゴ Pro W3" charset="0"/>
                <a:cs typeface="ヒラギノ角ゴ Pro W3" charset="0"/>
              </a:rPr>
              <a:t>Some asteroids photographed by spacecraft (up close)</a:t>
            </a:r>
          </a:p>
        </p:txBody>
      </p:sp>
      <p:pic>
        <p:nvPicPr>
          <p:cNvPr id="37891" name="Picture 8" descr="asteroids-labe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0288" y="1555750"/>
            <a:ext cx="6527800"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54879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r>
              <a:rPr lang="en-US">
                <a:latin typeface="Arial" charset="0"/>
              </a:rPr>
              <a:t>The Peekskill (NY) Fireball</a:t>
            </a:r>
          </a:p>
        </p:txBody>
      </p:sp>
      <p:sp>
        <p:nvSpPr>
          <p:cNvPr id="108547" name="Rectangle 3"/>
          <p:cNvSpPr>
            <a:spLocks noGrp="1" noChangeArrowheads="1"/>
          </p:cNvSpPr>
          <p:nvPr>
            <p:ph type="body" idx="1"/>
          </p:nvPr>
        </p:nvSpPr>
        <p:spPr/>
        <p:txBody>
          <a:bodyPr/>
          <a:lstStyle/>
          <a:p>
            <a:pPr>
              <a:defRPr/>
            </a:pPr>
            <a:endParaRPr lang="en-US">
              <a:ea typeface="+mn-ea"/>
              <a:cs typeface="+mn-cs"/>
            </a:endParaRPr>
          </a:p>
        </p:txBody>
      </p:sp>
      <p:pic>
        <p:nvPicPr>
          <p:cNvPr id="55300" name="fireball.mov" descr="/Users/max/WORK_FILES/UCSC/Courses and Curriculum/AY 18/AY 18 2009/Lecture Drafts/Lecture 15 Meteorites and Cosmic Collisions/fireball.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914400" y="1828800"/>
            <a:ext cx="51054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530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5300"/>
                </p:tgtEl>
              </p:cMediaNode>
            </p:video>
            <p:seq concurrent="1" nextAc="seek">
              <p:cTn id="8" restart="whenNotActive" fill="hold" evtFilter="cancelBubble" nodeType="interactiveSeq">
                <p:stCondLst>
                  <p:cond evt="onClick" delay="0">
                    <p:tgtEl>
                      <p:spTgt spid="5530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5300"/>
                                        </p:tgtEl>
                                      </p:cBhvr>
                                    </p:cmd>
                                  </p:childTnLst>
                                </p:cTn>
                              </p:par>
                            </p:childTnLst>
                          </p:cTn>
                        </p:par>
                      </p:childTnLst>
                    </p:cTn>
                  </p:par>
                </p:childTnLst>
              </p:cTn>
              <p:nextCondLst>
                <p:cond evt="onClick" delay="0">
                  <p:tgtEl>
                    <p:spTgt spid="55300"/>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p:txBody>
          <a:bodyPr/>
          <a:lstStyle/>
          <a:p>
            <a:r>
              <a:rPr lang="en-US">
                <a:latin typeface="Arial" charset="0"/>
              </a:rPr>
              <a:t>This year in Sudan....</a:t>
            </a:r>
          </a:p>
        </p:txBody>
      </p:sp>
      <p:sp>
        <p:nvSpPr>
          <p:cNvPr id="294915" name="Rectangle 3"/>
          <p:cNvSpPr>
            <a:spLocks noGrp="1" noChangeArrowheads="1"/>
          </p:cNvSpPr>
          <p:nvPr>
            <p:ph type="body" idx="1"/>
          </p:nvPr>
        </p:nvSpPr>
        <p:spPr>
          <a:xfrm>
            <a:off x="304800" y="5181600"/>
            <a:ext cx="8534400" cy="1295400"/>
          </a:xfrm>
        </p:spPr>
        <p:txBody>
          <a:bodyPr/>
          <a:lstStyle/>
          <a:p>
            <a:r>
              <a:rPr lang="en-US">
                <a:latin typeface="Arial" charset="0"/>
                <a:hlinkClick r:id="rId3"/>
              </a:rPr>
              <a:t>Link to Scientific American article</a:t>
            </a:r>
            <a:endParaRPr lang="en-US">
              <a:latin typeface="Arial" charset="0"/>
            </a:endParaRPr>
          </a:p>
        </p:txBody>
      </p:sp>
      <p:pic>
        <p:nvPicPr>
          <p:cNvPr id="57348" name="Picture 4" descr="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600200"/>
            <a:ext cx="77597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p:txBody>
          <a:bodyPr/>
          <a:lstStyle/>
          <a:p>
            <a:r>
              <a:rPr lang="en-US">
                <a:latin typeface="Arial" charset="0"/>
              </a:rPr>
              <a:t>University of Khartoum students did systematic search</a:t>
            </a:r>
          </a:p>
        </p:txBody>
      </p:sp>
      <p:sp>
        <p:nvSpPr>
          <p:cNvPr id="299011" name="Rectangle 3"/>
          <p:cNvSpPr>
            <a:spLocks noGrp="1" noChangeArrowheads="1"/>
          </p:cNvSpPr>
          <p:nvPr>
            <p:ph type="body" idx="1"/>
          </p:nvPr>
        </p:nvSpPr>
        <p:spPr>
          <a:xfrm>
            <a:off x="228600" y="1447800"/>
            <a:ext cx="8534400" cy="1524000"/>
          </a:xfrm>
        </p:spPr>
        <p:txBody>
          <a:bodyPr/>
          <a:lstStyle/>
          <a:p>
            <a:r>
              <a:rPr lang="en-US">
                <a:latin typeface="Arial" charset="0"/>
              </a:rPr>
              <a:t>45 students and staff of the University of Khartoum rode buses out to desert, searched in lines.  Found more than 280 pieces</a:t>
            </a:r>
          </a:p>
        </p:txBody>
      </p:sp>
      <p:pic>
        <p:nvPicPr>
          <p:cNvPr id="59396" name="Picture 4" descr="article-1164863-041BE03D000005DC-130_468x2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0"/>
            <a:ext cx="4038600"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5" descr="Firstonefou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971800"/>
            <a:ext cx="26860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p:txBody>
          <a:bodyPr/>
          <a:lstStyle/>
          <a:p>
            <a:r>
              <a:rPr lang="en-US">
                <a:latin typeface="Arial" charset="0"/>
                <a:ea typeface="ヒラギノ角ゴ Pro W3" charset="0"/>
                <a:cs typeface="ヒラギノ角ゴ Pro W3" charset="0"/>
              </a:rPr>
              <a:t>University of Khartoum students did systematic search</a:t>
            </a:r>
          </a:p>
        </p:txBody>
      </p:sp>
      <p:sp>
        <p:nvSpPr>
          <p:cNvPr id="299011" name="Rectangle 3"/>
          <p:cNvSpPr>
            <a:spLocks noGrp="1" noChangeArrowheads="1"/>
          </p:cNvSpPr>
          <p:nvPr>
            <p:ph type="body" idx="1"/>
          </p:nvPr>
        </p:nvSpPr>
        <p:spPr>
          <a:xfrm>
            <a:off x="228600" y="1447800"/>
            <a:ext cx="8534400" cy="1524000"/>
          </a:xfrm>
        </p:spPr>
        <p:txBody>
          <a:bodyPr/>
          <a:lstStyle/>
          <a:p>
            <a:r>
              <a:rPr lang="en-US">
                <a:latin typeface="Arial" charset="0"/>
                <a:ea typeface="ヒラギノ角ゴ Pro W3" charset="0"/>
                <a:cs typeface="ヒラギノ角ゴ Pro W3" charset="0"/>
              </a:rPr>
              <a:t>45 students and staff of the University of Khartoum rode buses out to desert, searched in long lines.  Found more than 280 pieces.</a:t>
            </a:r>
          </a:p>
        </p:txBody>
      </p:sp>
      <p:pic>
        <p:nvPicPr>
          <p:cNvPr id="60420" name="Picture 4" descr="article-1164863-041BE03D000005DC-130_468x2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0"/>
            <a:ext cx="4038600"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5" descr="Firstonefou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971800"/>
            <a:ext cx="26860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58834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81496"/>
        </a:solidFill>
        <a:effectLst/>
      </p:bgPr>
    </p:bg>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762000" y="5410200"/>
            <a:ext cx="7848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28675">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Times" charset="0"/>
                <a:ea typeface="ヒラギノ角ゴ Pro W3" charset="0"/>
                <a:cs typeface="ヒラギノ角ゴ Pro W3" charset="0"/>
              </a:defRPr>
            </a:lvl1pPr>
            <a:lvl2pPr marL="37931725" indent="-37474525" defTabSz="828675">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Times" charset="0"/>
                <a:ea typeface="ヒラギノ角ゴ Pro W3" charset="0"/>
                <a:cs typeface="ヒラギノ角ゴ Pro W3" charset="0"/>
              </a:defRPr>
            </a:lvl2pPr>
            <a:lvl3pPr>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Times" charset="0"/>
                <a:ea typeface="ヒラギノ角ゴ Pro W3" charset="0"/>
                <a:cs typeface="ヒラギノ角ゴ Pro W3" charset="0"/>
              </a:defRPr>
            </a:lvl3pPr>
            <a:lvl4pPr>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Times" charset="0"/>
                <a:ea typeface="ヒラギノ角ゴ Pro W3" charset="0"/>
                <a:cs typeface="ヒラギノ角ゴ Pro W3" charset="0"/>
              </a:defRPr>
            </a:lvl4pPr>
            <a:lvl5pPr>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Times" charset="0"/>
                <a:ea typeface="ヒラギノ角ゴ Pro W3" charset="0"/>
                <a:cs typeface="ヒラギノ角ゴ Pro W3" charset="0"/>
              </a:defRPr>
            </a:lvl9pPr>
          </a:lstStyle>
          <a:p>
            <a:pPr algn="ctr" eaLnBrk="1" hangingPunct="1"/>
            <a:r>
              <a:rPr lang="en-GB">
                <a:latin typeface="Trebuchet MS Bold" charset="0"/>
              </a:rPr>
              <a:t>P Jenniskens </a:t>
            </a:r>
            <a:r>
              <a:rPr lang="en-GB" i="1">
                <a:latin typeface="Trebuchet MS Bold" charset="0"/>
              </a:rPr>
              <a:t>et al.</a:t>
            </a:r>
            <a:r>
              <a:rPr lang="en-GB" sz="3600" baseline="-25000">
                <a:latin typeface="Trebuchet MS Bold" charset="0"/>
              </a:rPr>
              <a:t> </a:t>
            </a:r>
            <a:r>
              <a:rPr lang="en-GB" i="1">
                <a:latin typeface="Trebuchet MS Bold" charset="0"/>
              </a:rPr>
              <a:t>Nature</a:t>
            </a:r>
            <a:r>
              <a:rPr lang="en-GB">
                <a:latin typeface="Trebuchet MS Bold" charset="0"/>
              </a:rPr>
              <a:t> </a:t>
            </a:r>
            <a:r>
              <a:rPr lang="en-GB" b="1">
                <a:latin typeface="Trebuchet MS Bold" charset="0"/>
              </a:rPr>
              <a:t>458</a:t>
            </a:r>
            <a:r>
              <a:rPr lang="en-GB">
                <a:latin typeface="Trebuchet MS Bold" charset="0"/>
              </a:rPr>
              <a:t>, </a:t>
            </a:r>
            <a:r>
              <a:rPr lang="en-GB" altLang="zh-CN">
                <a:latin typeface="Trebuchet MS Bold" charset="0"/>
                <a:ea typeface="宋体" charset="0"/>
                <a:cs typeface="宋体" charset="0"/>
              </a:rPr>
              <a:t>485</a:t>
            </a:r>
            <a:r>
              <a:rPr lang="en-GB">
                <a:latin typeface="Trebuchet MS Bold" charset="0"/>
                <a:ea typeface="宋体" charset="0"/>
                <a:cs typeface="宋体" charset="0"/>
              </a:rPr>
              <a:t>-488 (2009)</a:t>
            </a:r>
            <a:endParaRPr lang="en-GB" sz="1200">
              <a:latin typeface="Arial" charset="0"/>
              <a:ea typeface="宋体" charset="0"/>
              <a:cs typeface="宋体" charset="0"/>
            </a:endParaRPr>
          </a:p>
        </p:txBody>
      </p:sp>
      <p:sp>
        <p:nvSpPr>
          <p:cNvPr id="61443" name="Text Box 3"/>
          <p:cNvSpPr txBox="1">
            <a:spLocks noChangeArrowheads="1"/>
          </p:cNvSpPr>
          <p:nvPr/>
        </p:nvSpPr>
        <p:spPr bwMode="auto">
          <a:xfrm>
            <a:off x="381000" y="533400"/>
            <a:ext cx="8397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spAutoFit/>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r>
              <a:rPr lang="en-GB" b="1">
                <a:solidFill>
                  <a:schemeClr val="tx2"/>
                </a:solidFill>
                <a:latin typeface="Trebuchet MS Bold" charset="0"/>
              </a:rPr>
              <a:t>Macroscopic features of the Almahata Sitta meteorite.</a:t>
            </a:r>
          </a:p>
        </p:txBody>
      </p:sp>
      <p:pic>
        <p:nvPicPr>
          <p:cNvPr id="61444" name="Picture 4" descr="nature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6096000"/>
            <a:ext cx="237331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941" name="Picture 5" descr="nature07920-f2"/>
          <p:cNvPicPr>
            <a:picLocks noChangeAspect="1" noChangeArrowheads="1"/>
          </p:cNvPicPr>
          <p:nvPr/>
        </p:nvPicPr>
        <p:blipFill>
          <a:blip r:embed="rId4"/>
          <a:srcRect/>
          <a:stretch>
            <a:fillRect/>
          </a:stretch>
        </p:blipFill>
        <p:spPr bwMode="auto">
          <a:xfrm>
            <a:off x="1524000" y="1219200"/>
            <a:ext cx="6172200" cy="3713163"/>
          </a:xfrm>
          <a:prstGeom prst="rect">
            <a:avLst/>
          </a:prstGeom>
          <a:noFill/>
          <a:effectLst>
            <a:outerShdw blurRad="63500" dist="35921" dir="2700000" algn="ctr" rotWithShape="0">
              <a:srgbClr val="000000">
                <a:alpha val="74998"/>
              </a:srgbClr>
            </a:outerShdw>
          </a:effectLst>
        </p:spPr>
      </p:pic>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latin typeface="Arial" charset="0"/>
              </a:rPr>
              <a:t>Systematic searches in Antarctica</a:t>
            </a:r>
          </a:p>
        </p:txBody>
      </p:sp>
      <p:sp>
        <p:nvSpPr>
          <p:cNvPr id="59395" name="Rectangle 3"/>
          <p:cNvSpPr>
            <a:spLocks noGrp="1" noChangeArrowheads="1"/>
          </p:cNvSpPr>
          <p:nvPr>
            <p:ph type="body" idx="1"/>
          </p:nvPr>
        </p:nvSpPr>
        <p:spPr>
          <a:xfrm>
            <a:off x="241300" y="5435600"/>
            <a:ext cx="8597900" cy="1041400"/>
          </a:xfrm>
        </p:spPr>
        <p:txBody>
          <a:bodyPr/>
          <a:lstStyle/>
          <a:p>
            <a:pPr>
              <a:defRPr/>
            </a:pPr>
            <a:endParaRPr lang="en-US">
              <a:ea typeface="+mn-ea"/>
              <a:cs typeface="+mn-cs"/>
            </a:endParaRPr>
          </a:p>
        </p:txBody>
      </p:sp>
      <p:pic>
        <p:nvPicPr>
          <p:cNvPr id="6349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71600"/>
            <a:ext cx="785495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p:txBody>
          <a:bodyPr/>
          <a:lstStyle/>
          <a:p>
            <a:r>
              <a:rPr lang="en-US">
                <a:latin typeface="Arial" charset="0"/>
              </a:rPr>
              <a:t>Systematic searches in Antarctica</a:t>
            </a:r>
          </a:p>
        </p:txBody>
      </p:sp>
      <p:sp>
        <p:nvSpPr>
          <p:cNvPr id="301059" name="Rectangle 3"/>
          <p:cNvSpPr>
            <a:spLocks noGrp="1" noChangeArrowheads="1"/>
          </p:cNvSpPr>
          <p:nvPr>
            <p:ph type="body" idx="1"/>
          </p:nvPr>
        </p:nvSpPr>
        <p:spPr>
          <a:xfrm>
            <a:off x="241300" y="5435600"/>
            <a:ext cx="8597900" cy="1041400"/>
          </a:xfrm>
        </p:spPr>
        <p:txBody>
          <a:bodyPr/>
          <a:lstStyle/>
          <a:p>
            <a:pPr>
              <a:defRPr/>
            </a:pPr>
            <a:endParaRPr lang="en-US">
              <a:ea typeface="+mn-ea"/>
              <a:cs typeface="+mn-cs"/>
            </a:endParaRPr>
          </a:p>
        </p:txBody>
      </p:sp>
      <p:pic>
        <p:nvPicPr>
          <p:cNvPr id="655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447800"/>
            <a:ext cx="6102350"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latin typeface="Arial" charset="0"/>
              </a:rPr>
              <a:t>Searching for rare meteorites amidst thousands of Earth-rocks</a:t>
            </a:r>
          </a:p>
        </p:txBody>
      </p:sp>
      <p:sp>
        <p:nvSpPr>
          <p:cNvPr id="60419" name="Rectangle 3"/>
          <p:cNvSpPr>
            <a:spLocks noGrp="1" noChangeArrowheads="1"/>
          </p:cNvSpPr>
          <p:nvPr>
            <p:ph type="body" idx="1"/>
          </p:nvPr>
        </p:nvSpPr>
        <p:spPr>
          <a:xfrm>
            <a:off x="381000" y="5054600"/>
            <a:ext cx="8458200" cy="1422400"/>
          </a:xfrm>
        </p:spPr>
        <p:txBody>
          <a:bodyPr/>
          <a:lstStyle/>
          <a:p>
            <a:pPr>
              <a:defRPr/>
            </a:pPr>
            <a:endParaRPr lang="en-US">
              <a:ea typeface="+mn-ea"/>
              <a:cs typeface="+mn-cs"/>
            </a:endParaRPr>
          </a:p>
        </p:txBody>
      </p:sp>
      <p:pic>
        <p:nvPicPr>
          <p:cNvPr id="675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163" y="1600200"/>
            <a:ext cx="6034087"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304800" y="457200"/>
            <a:ext cx="7772400" cy="533400"/>
          </a:xfrm>
        </p:spPr>
        <p:txBody>
          <a:bodyPr/>
          <a:lstStyle/>
          <a:p>
            <a:r>
              <a:rPr lang="en-US" sz="2800">
                <a:latin typeface="Arial" charset="0"/>
              </a:rPr>
              <a:t>Primitive vs. processed meteorites</a:t>
            </a:r>
            <a:endParaRPr lang="en-US" sz="2400">
              <a:latin typeface="Arial" charset="0"/>
            </a:endParaRPr>
          </a:p>
        </p:txBody>
      </p:sp>
      <p:sp>
        <p:nvSpPr>
          <p:cNvPr id="102403" name="Rectangle 3"/>
          <p:cNvSpPr>
            <a:spLocks noGrp="1" noChangeArrowheads="1"/>
          </p:cNvSpPr>
          <p:nvPr>
            <p:ph type="body" sz="half" idx="1"/>
          </p:nvPr>
        </p:nvSpPr>
        <p:spPr>
          <a:xfrm>
            <a:off x="457200" y="1905000"/>
            <a:ext cx="3962400" cy="4495800"/>
          </a:xfrm>
        </p:spPr>
        <p:txBody>
          <a:bodyPr/>
          <a:lstStyle/>
          <a:p>
            <a:pPr marL="342900" indent="-342900"/>
            <a:r>
              <a:rPr lang="en-US" sz="2000" b="0">
                <a:latin typeface="Arial" charset="0"/>
              </a:rPr>
              <a:t>primitive</a:t>
            </a:r>
          </a:p>
          <a:p>
            <a:pPr marL="742950" lvl="1" indent="-285750">
              <a:buFontTx/>
              <a:buChar char="•"/>
            </a:pPr>
            <a:r>
              <a:rPr lang="en-US" sz="1800">
                <a:latin typeface="Arial" charset="0"/>
                <a:ea typeface="ヒラギノ角ゴ Pro W3" charset="0"/>
              </a:rPr>
              <a:t>about 4.6 billion years old</a:t>
            </a:r>
          </a:p>
          <a:p>
            <a:pPr marL="742950" lvl="1" indent="-285750">
              <a:buFontTx/>
              <a:buChar char="•"/>
            </a:pPr>
            <a:r>
              <a:rPr lang="en-US" sz="1800">
                <a:latin typeface="Arial" charset="0"/>
                <a:ea typeface="ヒラギノ角ゴ Pro W3" charset="0"/>
              </a:rPr>
              <a:t>accreted in the Solar nebula</a:t>
            </a:r>
          </a:p>
          <a:p>
            <a:pPr marL="342900" indent="-342900"/>
            <a:r>
              <a:rPr lang="en-US" sz="2000" b="0">
                <a:latin typeface="Arial" charset="0"/>
              </a:rPr>
              <a:t>processed</a:t>
            </a:r>
          </a:p>
          <a:p>
            <a:pPr marL="742950" lvl="1" indent="-285750">
              <a:buFontTx/>
              <a:buChar char="•"/>
            </a:pPr>
            <a:r>
              <a:rPr lang="en-US" sz="1800">
                <a:latin typeface="Arial" charset="0"/>
                <a:ea typeface="ヒラギノ角ゴ Pro W3" charset="0"/>
              </a:rPr>
              <a:t>younger than 4.6 billion years</a:t>
            </a:r>
          </a:p>
          <a:p>
            <a:pPr marL="742950" lvl="1" indent="-285750">
              <a:buFontTx/>
              <a:buChar char="•"/>
            </a:pPr>
            <a:r>
              <a:rPr lang="en-US" sz="1800">
                <a:latin typeface="Arial" charset="0"/>
                <a:ea typeface="ヒラギノ角ゴ Pro W3" charset="0"/>
              </a:rPr>
              <a:t>matter has differentiated </a:t>
            </a:r>
          </a:p>
          <a:p>
            <a:pPr marL="742950" lvl="1" indent="-285750">
              <a:buClr>
                <a:schemeClr val="tx1"/>
              </a:buClr>
              <a:buFontTx/>
              <a:buChar char="•"/>
            </a:pPr>
            <a:r>
              <a:rPr lang="en-US" sz="1800">
                <a:latin typeface="Arial" charset="0"/>
                <a:ea typeface="ヒラギノ角ゴ Pro W3" charset="0"/>
              </a:rPr>
              <a:t>fragments of a larger object which processed the original Solar nebula material</a:t>
            </a:r>
          </a:p>
        </p:txBody>
      </p:sp>
      <p:sp>
        <p:nvSpPr>
          <p:cNvPr id="71684" name="Text Box 4"/>
          <p:cNvSpPr txBox="1">
            <a:spLocks noChangeArrowheads="1"/>
          </p:cNvSpPr>
          <p:nvPr/>
        </p:nvSpPr>
        <p:spPr bwMode="auto">
          <a:xfrm>
            <a:off x="228600" y="1447800"/>
            <a:ext cx="79613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r>
              <a:rPr lang="en-US" sz="2000" b="1">
                <a:solidFill>
                  <a:schemeClr val="tx2"/>
                </a:solidFill>
                <a:latin typeface="Helvetica" charset="0"/>
              </a:rPr>
              <a:t>Based on composition, meteorites fall into two basic categories:</a:t>
            </a:r>
          </a:p>
        </p:txBody>
      </p:sp>
      <p:pic>
        <p:nvPicPr>
          <p:cNvPr id="71685" name="Picture 5" descr="13-08NEW"/>
          <p:cNvPicPr>
            <a:picLocks noChangeAspect="1" noChangeArrowheads="1"/>
          </p:cNvPicPr>
          <p:nvPr/>
        </p:nvPicPr>
        <p:blipFill>
          <a:blip r:embed="rId3">
            <a:extLst>
              <a:ext uri="{28A0092B-C50C-407E-A947-70E740481C1C}">
                <a14:useLocalDpi xmlns:a14="http://schemas.microsoft.com/office/drawing/2010/main" val="0"/>
              </a:ext>
            </a:extLst>
          </a:blip>
          <a:srcRect b="2589"/>
          <a:stretch>
            <a:fillRect/>
          </a:stretch>
        </p:blipFill>
        <p:spPr bwMode="auto">
          <a:xfrm>
            <a:off x="4876800" y="1828800"/>
            <a:ext cx="3990975"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457200" y="381000"/>
            <a:ext cx="7772400" cy="609600"/>
          </a:xfrm>
        </p:spPr>
        <p:txBody>
          <a:bodyPr/>
          <a:lstStyle/>
          <a:p>
            <a:r>
              <a:rPr lang="en-US" sz="2800">
                <a:latin typeface="Arial" charset="0"/>
              </a:rPr>
              <a:t>Origin of Meteorites</a:t>
            </a:r>
            <a:endParaRPr lang="en-US" sz="2400">
              <a:latin typeface="Arial" charset="0"/>
            </a:endParaRPr>
          </a:p>
        </p:txBody>
      </p:sp>
      <p:sp>
        <p:nvSpPr>
          <p:cNvPr id="104451" name="Rectangle 3"/>
          <p:cNvSpPr>
            <a:spLocks noGrp="1" noChangeArrowheads="1"/>
          </p:cNvSpPr>
          <p:nvPr>
            <p:ph type="body" idx="1"/>
          </p:nvPr>
        </p:nvSpPr>
        <p:spPr>
          <a:xfrm>
            <a:off x="304800" y="1295400"/>
            <a:ext cx="8686800" cy="5334000"/>
          </a:xfrm>
        </p:spPr>
        <p:txBody>
          <a:bodyPr/>
          <a:lstStyle/>
          <a:p>
            <a:pPr marL="342900" indent="-342900"/>
            <a:r>
              <a:rPr lang="en-US" sz="2400">
                <a:latin typeface="Arial" charset="0"/>
              </a:rPr>
              <a:t>Primitive meteorites condensed and accreted directly from the Solar nebula.</a:t>
            </a:r>
          </a:p>
          <a:p>
            <a:pPr marL="742950" lvl="1" indent="-285750">
              <a:buFontTx/>
              <a:buChar char="•"/>
            </a:pPr>
            <a:r>
              <a:rPr lang="en-US" sz="2000">
                <a:latin typeface="Arial" charset="0"/>
                <a:ea typeface="ヒラギノ角ゴ Pro W3" charset="0"/>
              </a:rPr>
              <a:t>the stony ones formed closer than 3 AU from the Sun</a:t>
            </a:r>
          </a:p>
          <a:p>
            <a:pPr marL="742950" lvl="1" indent="-285750">
              <a:buFontTx/>
              <a:buChar char="•"/>
            </a:pPr>
            <a:r>
              <a:rPr lang="en-US" sz="2000">
                <a:latin typeface="Arial" charset="0"/>
                <a:ea typeface="ヒラギノ角ゴ Pro W3" charset="0"/>
              </a:rPr>
              <a:t>the Carbon-rich ones formed beyond 3 AU from the Sun, where it was cold enough for Carbon compounds to condense</a:t>
            </a:r>
          </a:p>
          <a:p>
            <a:pPr marL="342900" indent="-342900"/>
            <a:r>
              <a:rPr lang="en-US" sz="2400">
                <a:latin typeface="Arial" charset="0"/>
              </a:rPr>
              <a:t>Processed meteorites come from large objects in the inner Solar System.</a:t>
            </a:r>
          </a:p>
          <a:p>
            <a:pPr marL="742950" lvl="1" indent="-285750">
              <a:buFontTx/>
              <a:buChar char="•"/>
            </a:pPr>
            <a:r>
              <a:rPr lang="en-US" sz="2000">
                <a:latin typeface="Arial" charset="0"/>
                <a:ea typeface="ヒラギノ角ゴ Pro W3" charset="0"/>
              </a:rPr>
              <a:t> the metallic ones are fragments of the cores of asteroids which were shattered in collisions</a:t>
            </a:r>
          </a:p>
          <a:p>
            <a:pPr marL="742950" lvl="1" indent="-285750">
              <a:buFontTx/>
              <a:buChar char="•"/>
            </a:pPr>
            <a:r>
              <a:rPr lang="en-US" sz="2000">
                <a:latin typeface="Arial" charset="0"/>
                <a:ea typeface="ヒラギノ角ゴ Pro W3" charset="0"/>
              </a:rPr>
              <a:t>the rocky ones were chipped off the surfaces of asteroids, Mars, and the Moon by impacts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p:txBody>
          <a:bodyPr/>
          <a:lstStyle/>
          <a:p>
            <a:r>
              <a:rPr lang="en-US">
                <a:latin typeface="Arial" charset="0"/>
                <a:ea typeface="ヒラギノ角ゴ Pro W3" charset="0"/>
                <a:cs typeface="ヒラギノ角ゴ Pro W3" charset="0"/>
              </a:rPr>
              <a:t>Asteroids as seen from space</a:t>
            </a:r>
          </a:p>
        </p:txBody>
      </p:sp>
      <p:sp>
        <p:nvSpPr>
          <p:cNvPr id="226307" name="Rectangle 3"/>
          <p:cNvSpPr>
            <a:spLocks noGrp="1" noChangeArrowheads="1"/>
          </p:cNvSpPr>
          <p:nvPr>
            <p:ph type="body" idx="1"/>
          </p:nvPr>
        </p:nvSpPr>
        <p:spPr>
          <a:xfrm>
            <a:off x="304800" y="1600200"/>
            <a:ext cx="2209800" cy="4876800"/>
          </a:xfrm>
        </p:spPr>
        <p:txBody>
          <a:bodyPr/>
          <a:lstStyle/>
          <a:p>
            <a:pPr marL="0" indent="0">
              <a:buNone/>
            </a:pPr>
            <a:r>
              <a:rPr lang="en-US" sz="2400" dirty="0" err="1" smtClean="0">
                <a:latin typeface="Arial" charset="0"/>
                <a:ea typeface="ヒラギノ角ゴ Pro W3" charset="0"/>
                <a:cs typeface="ヒラギノ角ゴ Pro W3" charset="0"/>
              </a:rPr>
              <a:t>Vesta</a:t>
            </a:r>
            <a:r>
              <a:rPr lang="en-US" sz="2400" dirty="0" smtClean="0">
                <a:latin typeface="Arial" charset="0"/>
                <a:ea typeface="ヒラギノ角ゴ Pro W3" charset="0"/>
                <a:cs typeface="ヒラギノ角ゴ Pro W3" charset="0"/>
              </a:rPr>
              <a:t> was reclassified as a “dwarf planet”</a:t>
            </a:r>
          </a:p>
        </p:txBody>
      </p:sp>
      <p:pic>
        <p:nvPicPr>
          <p:cNvPr id="2" name="Picture 1" descr="571485main_pia14316-43_s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447800"/>
            <a:ext cx="6497640" cy="4876800"/>
          </a:xfrm>
          <a:prstGeom prst="rect">
            <a:avLst/>
          </a:prstGeom>
        </p:spPr>
      </p:pic>
    </p:spTree>
    <p:extLst>
      <p:ext uri="{BB962C8B-B14F-4D97-AF65-F5344CB8AC3E}">
        <p14:creationId xmlns:p14="http://schemas.microsoft.com/office/powerpoint/2010/main" val="12851854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latin typeface="Arial" charset="0"/>
              </a:rPr>
              <a:t>Main types of meteorites</a:t>
            </a:r>
          </a:p>
        </p:txBody>
      </p:sp>
      <p:sp>
        <p:nvSpPr>
          <p:cNvPr id="65539" name="Rectangle 3"/>
          <p:cNvSpPr>
            <a:spLocks noGrp="1" noChangeArrowheads="1"/>
          </p:cNvSpPr>
          <p:nvPr>
            <p:ph type="body" idx="1"/>
          </p:nvPr>
        </p:nvSpPr>
        <p:spPr/>
        <p:txBody>
          <a:bodyPr/>
          <a:lstStyle/>
          <a:p>
            <a:r>
              <a:rPr lang="en-US">
                <a:latin typeface="Arial" charset="0"/>
              </a:rPr>
              <a:t>Chondrites</a:t>
            </a:r>
          </a:p>
          <a:p>
            <a:pPr lvl="1"/>
            <a:r>
              <a:rPr lang="en-US">
                <a:latin typeface="Arial" charset="0"/>
                <a:ea typeface="ヒラギノ角ゴ Pro W3" charset="0"/>
              </a:rPr>
              <a:t>Carbonaceous</a:t>
            </a:r>
          </a:p>
          <a:p>
            <a:pPr lvl="1"/>
            <a:r>
              <a:rPr lang="en-US">
                <a:latin typeface="Arial" charset="0"/>
                <a:ea typeface="ヒラギノ角ゴ Pro W3" charset="0"/>
              </a:rPr>
              <a:t>Non-carbonaceous</a:t>
            </a:r>
          </a:p>
          <a:p>
            <a:r>
              <a:rPr lang="en-US">
                <a:latin typeface="Arial" charset="0"/>
              </a:rPr>
              <a:t>Achondrites</a:t>
            </a:r>
          </a:p>
          <a:p>
            <a:r>
              <a:rPr lang="en-US">
                <a:latin typeface="Arial" charset="0"/>
              </a:rPr>
              <a:t>Iron</a:t>
            </a:r>
          </a:p>
          <a:p>
            <a:r>
              <a:rPr lang="en-US">
                <a:latin typeface="Arial" charset="0"/>
              </a:rPr>
              <a:t>Stony-Iron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latin typeface="Arial" charset="0"/>
              </a:rPr>
              <a:t>Chondrites</a:t>
            </a:r>
          </a:p>
        </p:txBody>
      </p:sp>
      <p:sp>
        <p:nvSpPr>
          <p:cNvPr id="67587" name="Rectangle 3"/>
          <p:cNvSpPr>
            <a:spLocks noGrp="1" noChangeArrowheads="1"/>
          </p:cNvSpPr>
          <p:nvPr>
            <p:ph type="body" idx="1"/>
          </p:nvPr>
        </p:nvSpPr>
        <p:spPr/>
        <p:txBody>
          <a:bodyPr/>
          <a:lstStyle/>
          <a:p>
            <a:r>
              <a:rPr lang="en-US">
                <a:latin typeface="Arial" charset="0"/>
              </a:rPr>
              <a:t>Rocky, inhomogeneous, contain round </a:t>
            </a:r>
            <a:r>
              <a:rPr lang="ja-JP" altLang="en-US">
                <a:latin typeface="Arial" charset="0"/>
              </a:rPr>
              <a:t>“</a:t>
            </a:r>
            <a:r>
              <a:rPr lang="en-US">
                <a:latin typeface="Arial" charset="0"/>
              </a:rPr>
              <a:t>chondrules</a:t>
            </a:r>
            <a:r>
              <a:rPr lang="ja-JP" altLang="en-US">
                <a:latin typeface="Arial" charset="0"/>
              </a:rPr>
              <a:t>”</a:t>
            </a:r>
            <a:r>
              <a:rPr lang="en-US">
                <a:latin typeface="Arial" charset="0"/>
              </a:rPr>
              <a:t> </a:t>
            </a:r>
          </a:p>
        </p:txBody>
      </p:sp>
      <p:pic>
        <p:nvPicPr>
          <p:cNvPr id="77828" name="Picture 5" descr="chondru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667000"/>
            <a:ext cx="4572000"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a:latin typeface="Arial" charset="0"/>
              </a:rPr>
              <a:t>Carbonaceous Chondrites contain complex organic molecules</a:t>
            </a:r>
          </a:p>
        </p:txBody>
      </p:sp>
      <p:sp>
        <p:nvSpPr>
          <p:cNvPr id="76803" name="Rectangle 3"/>
          <p:cNvSpPr>
            <a:spLocks noGrp="1" noChangeArrowheads="1"/>
          </p:cNvSpPr>
          <p:nvPr>
            <p:ph type="body" idx="1"/>
          </p:nvPr>
        </p:nvSpPr>
        <p:spPr/>
        <p:txBody>
          <a:bodyPr/>
          <a:lstStyle/>
          <a:p>
            <a:r>
              <a:rPr lang="en-US">
                <a:latin typeface="Arial" charset="0"/>
              </a:rPr>
              <a:t>Amino acids, fatty acids, other so-called </a:t>
            </a:r>
            <a:r>
              <a:rPr lang="ja-JP" altLang="en-US">
                <a:latin typeface="Arial" charset="0"/>
              </a:rPr>
              <a:t>“</a:t>
            </a:r>
            <a:r>
              <a:rPr lang="en-US">
                <a:latin typeface="Arial" charset="0"/>
              </a:rPr>
              <a:t>building blocks of life</a:t>
            </a:r>
            <a:r>
              <a:rPr lang="ja-JP" altLang="en-US">
                <a:latin typeface="Arial" charset="0"/>
              </a:rPr>
              <a:t>”</a:t>
            </a:r>
            <a:endParaRPr lang="en-US">
              <a:latin typeface="Arial" charset="0"/>
            </a:endParaRPr>
          </a:p>
          <a:p>
            <a:r>
              <a:rPr lang="en-US">
                <a:latin typeface="Arial" charset="0"/>
              </a:rPr>
              <a:t>Did building blocks of life come to Earth from space?</a:t>
            </a:r>
          </a:p>
          <a:p>
            <a:r>
              <a:rPr lang="en-US">
                <a:latin typeface="Arial" charset="0"/>
              </a:rPr>
              <a:t>Did life itself come to Earth from space?</a:t>
            </a:r>
          </a:p>
          <a:p>
            <a:pPr lvl="1"/>
            <a:r>
              <a:rPr lang="ja-JP" altLang="en-US">
                <a:latin typeface="Arial" charset="0"/>
                <a:ea typeface="ヒラギノ角ゴ Pro W3" charset="0"/>
              </a:rPr>
              <a:t>“</a:t>
            </a:r>
            <a:r>
              <a:rPr lang="en-US">
                <a:latin typeface="Arial" charset="0"/>
                <a:ea typeface="ヒラギノ角ゴ Pro W3" charset="0"/>
              </a:rPr>
              <a:t>Panspermia</a:t>
            </a:r>
            <a:r>
              <a:rPr lang="ja-JP" altLang="en-US">
                <a:latin typeface="Arial" charset="0"/>
                <a:ea typeface="ヒラギノ角ゴ Pro W3" charset="0"/>
              </a:rPr>
              <a:t>”</a:t>
            </a:r>
            <a:r>
              <a:rPr lang="en-US">
                <a:latin typeface="Arial" charset="0"/>
                <a:ea typeface="ヒラギノ角ゴ Pro W3" charset="0"/>
              </a:rPr>
              <a:t> theory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latin typeface="Arial" charset="0"/>
              </a:rPr>
              <a:t>Carbonaceous Chondrites: Insights into Planet Formation?</a:t>
            </a:r>
          </a:p>
        </p:txBody>
      </p:sp>
      <p:sp>
        <p:nvSpPr>
          <p:cNvPr id="80899" name="Rectangle 3"/>
          <p:cNvSpPr>
            <a:spLocks noGrp="1" noChangeArrowheads="1"/>
          </p:cNvSpPr>
          <p:nvPr>
            <p:ph type="body" idx="1"/>
          </p:nvPr>
        </p:nvSpPr>
        <p:spPr/>
        <p:txBody>
          <a:bodyPr/>
          <a:lstStyle/>
          <a:p>
            <a:pPr>
              <a:spcBef>
                <a:spcPct val="30000"/>
              </a:spcBef>
            </a:pPr>
            <a:r>
              <a:rPr lang="en-US">
                <a:latin typeface="Arial" charset="0"/>
              </a:rPr>
              <a:t>The oldest meteorites; quite rare</a:t>
            </a:r>
          </a:p>
          <a:p>
            <a:pPr>
              <a:spcBef>
                <a:spcPct val="30000"/>
              </a:spcBef>
            </a:pPr>
            <a:r>
              <a:rPr lang="en-US">
                <a:latin typeface="Arial" charset="0"/>
              </a:rPr>
              <a:t>Chondrules (round): primitive chunks of early Solar System</a:t>
            </a:r>
          </a:p>
          <a:p>
            <a:pPr>
              <a:spcBef>
                <a:spcPct val="30000"/>
              </a:spcBef>
            </a:pPr>
            <a:r>
              <a:rPr lang="en-US">
                <a:latin typeface="Arial" charset="0"/>
              </a:rPr>
              <a:t>Calcium aluminum inclusions (CaI</a:t>
            </a:r>
            <a:r>
              <a:rPr lang="ja-JP" altLang="en-US">
                <a:latin typeface="Arial" charset="0"/>
              </a:rPr>
              <a:t>’</a:t>
            </a:r>
            <a:r>
              <a:rPr lang="en-US">
                <a:latin typeface="Arial" charset="0"/>
              </a:rPr>
              <a:t>s): isotope ratios (26 Al and 26 Mg) suggest that a supernova explosion went off right next to the early Solar Nebula</a:t>
            </a:r>
          </a:p>
          <a:p>
            <a:pPr lvl="1">
              <a:spcBef>
                <a:spcPct val="30000"/>
              </a:spcBef>
            </a:pPr>
            <a:r>
              <a:rPr lang="en-US">
                <a:latin typeface="Arial" charset="0"/>
                <a:ea typeface="ヒラギノ角ゴ Pro W3" charset="0"/>
              </a:rPr>
              <a:t>Did the supernova stimulate formation of our Solar System?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sz="2800">
                <a:latin typeface="Arial" charset="0"/>
              </a:rPr>
              <a:t>Some types of Chondrites were formed all at once: from one asteroid</a:t>
            </a:r>
            <a:endParaRPr lang="en-US">
              <a:latin typeface="Arial" charset="0"/>
            </a:endParaRPr>
          </a:p>
        </p:txBody>
      </p:sp>
      <p:sp>
        <p:nvSpPr>
          <p:cNvPr id="77827" name="Rectangle 3"/>
          <p:cNvSpPr>
            <a:spLocks noGrp="1" noChangeArrowheads="1"/>
          </p:cNvSpPr>
          <p:nvPr>
            <p:ph type="body" idx="1"/>
          </p:nvPr>
        </p:nvSpPr>
        <p:spPr/>
        <p:txBody>
          <a:bodyPr/>
          <a:lstStyle/>
          <a:p>
            <a:pPr>
              <a:defRPr/>
            </a:pPr>
            <a:endParaRPr lang="en-US">
              <a:ea typeface="+mn-ea"/>
              <a:cs typeface="+mn-cs"/>
            </a:endParaRPr>
          </a:p>
        </p:txBody>
      </p:sp>
      <p:pic>
        <p:nvPicPr>
          <p:cNvPr id="839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3650" y="1560513"/>
            <a:ext cx="4406900" cy="504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Oval 5"/>
          <p:cNvSpPr>
            <a:spLocks noChangeArrowheads="1"/>
          </p:cNvSpPr>
          <p:nvPr/>
        </p:nvSpPr>
        <p:spPr bwMode="auto">
          <a:xfrm>
            <a:off x="2806700" y="4419600"/>
            <a:ext cx="1143000" cy="1981200"/>
          </a:xfrm>
          <a:prstGeom prst="ellipse">
            <a:avLst/>
          </a:pr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78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atin typeface="Arial" charset="0"/>
              </a:rPr>
              <a:t>Iron meteorites</a:t>
            </a:r>
          </a:p>
        </p:txBody>
      </p:sp>
      <p:sp>
        <p:nvSpPr>
          <p:cNvPr id="68611" name="Rectangle 3"/>
          <p:cNvSpPr>
            <a:spLocks noGrp="1" noChangeArrowheads="1"/>
          </p:cNvSpPr>
          <p:nvPr>
            <p:ph type="body" idx="1"/>
          </p:nvPr>
        </p:nvSpPr>
        <p:spPr/>
        <p:txBody>
          <a:bodyPr/>
          <a:lstStyle/>
          <a:p>
            <a:pPr>
              <a:lnSpc>
                <a:spcPct val="70000"/>
              </a:lnSpc>
            </a:pPr>
            <a:r>
              <a:rPr lang="en-US">
                <a:latin typeface="Arial" charset="0"/>
              </a:rPr>
              <a:t>Made of iron and nickel</a:t>
            </a:r>
          </a:p>
          <a:p>
            <a:pPr>
              <a:lnSpc>
                <a:spcPct val="70000"/>
              </a:lnSpc>
            </a:pPr>
            <a:r>
              <a:rPr lang="en-US">
                <a:latin typeface="Arial" charset="0"/>
              </a:rPr>
              <a:t>Pits made during atmospheric entry (hot!)</a:t>
            </a:r>
          </a:p>
        </p:txBody>
      </p:sp>
      <p:pic>
        <p:nvPicPr>
          <p:cNvPr id="860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2998788"/>
            <a:ext cx="5645150"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latin typeface="Arial" charset="0"/>
              </a:rPr>
              <a:t>Iron meteorites: from core of differentiated asteroids</a:t>
            </a:r>
          </a:p>
        </p:txBody>
      </p:sp>
      <p:sp>
        <p:nvSpPr>
          <p:cNvPr id="69635" name="Rectangle 3"/>
          <p:cNvSpPr>
            <a:spLocks noGrp="1" noChangeArrowheads="1"/>
          </p:cNvSpPr>
          <p:nvPr>
            <p:ph type="body" idx="1"/>
          </p:nvPr>
        </p:nvSpPr>
        <p:spPr/>
        <p:txBody>
          <a:bodyPr/>
          <a:lstStyle/>
          <a:p>
            <a:pPr>
              <a:defRPr/>
            </a:pPr>
            <a:endParaRPr lang="en-US">
              <a:ea typeface="+mn-ea"/>
              <a:cs typeface="+mn-cs"/>
            </a:endParaRPr>
          </a:p>
        </p:txBody>
      </p:sp>
      <p:pic>
        <p:nvPicPr>
          <p:cNvPr id="880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688" y="2632075"/>
            <a:ext cx="7250112" cy="218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latin typeface="Arial" charset="0"/>
              </a:rPr>
              <a:t>The making of future meteorites!</a:t>
            </a:r>
          </a:p>
        </p:txBody>
      </p:sp>
      <p:sp>
        <p:nvSpPr>
          <p:cNvPr id="70659" name="Rectangle 3"/>
          <p:cNvSpPr>
            <a:spLocks noGrp="1" noChangeArrowheads="1"/>
          </p:cNvSpPr>
          <p:nvPr>
            <p:ph type="body" idx="1"/>
          </p:nvPr>
        </p:nvSpPr>
        <p:spPr/>
        <p:txBody>
          <a:bodyPr/>
          <a:lstStyle/>
          <a:p>
            <a:pPr>
              <a:defRPr/>
            </a:pPr>
            <a:endParaRPr lang="en-US">
              <a:ea typeface="+mn-ea"/>
              <a:cs typeface="+mn-cs"/>
            </a:endParaRPr>
          </a:p>
        </p:txBody>
      </p:sp>
      <p:pic>
        <p:nvPicPr>
          <p:cNvPr id="901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863" y="1652588"/>
            <a:ext cx="6721475"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latin typeface="Arial" charset="0"/>
              </a:rPr>
              <a:t>Crystalization pattern of the iron is unique</a:t>
            </a:r>
          </a:p>
        </p:txBody>
      </p:sp>
      <p:sp>
        <p:nvSpPr>
          <p:cNvPr id="71683" name="Rectangle 3"/>
          <p:cNvSpPr>
            <a:spLocks noGrp="1" noChangeArrowheads="1"/>
          </p:cNvSpPr>
          <p:nvPr>
            <p:ph type="body" idx="1"/>
          </p:nvPr>
        </p:nvSpPr>
        <p:spPr>
          <a:xfrm>
            <a:off x="304800" y="1600200"/>
            <a:ext cx="3911600" cy="5257800"/>
          </a:xfrm>
        </p:spPr>
        <p:txBody>
          <a:bodyPr/>
          <a:lstStyle/>
          <a:p>
            <a:r>
              <a:rPr lang="en-US" sz="2400">
                <a:latin typeface="Arial" charset="0"/>
              </a:rPr>
              <a:t>Characteristic of very slow cooling of iron within an asteroid core</a:t>
            </a:r>
          </a:p>
          <a:p>
            <a:r>
              <a:rPr lang="en-US" sz="2400">
                <a:latin typeface="Arial" charset="0"/>
              </a:rPr>
              <a:t>Due to diffusion of nickel atoms into solid iron as core cools</a:t>
            </a:r>
          </a:p>
          <a:p>
            <a:r>
              <a:rPr lang="en-US" sz="2400">
                <a:latin typeface="Arial" charset="0"/>
              </a:rPr>
              <a:t>Says original asteroid must have been large enough to be differentiated</a:t>
            </a:r>
          </a:p>
        </p:txBody>
      </p:sp>
      <p:pic>
        <p:nvPicPr>
          <p:cNvPr id="921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8400" y="1482725"/>
            <a:ext cx="3216275" cy="2359025"/>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921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937000"/>
            <a:ext cx="3429000" cy="2565400"/>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latin typeface="Arial" charset="0"/>
              </a:rPr>
              <a:t>Stony-Iron meteorites - the prettiest</a:t>
            </a:r>
          </a:p>
        </p:txBody>
      </p:sp>
      <p:sp>
        <p:nvSpPr>
          <p:cNvPr id="72707" name="Rectangle 3"/>
          <p:cNvSpPr>
            <a:spLocks noGrp="1" noChangeArrowheads="1"/>
          </p:cNvSpPr>
          <p:nvPr>
            <p:ph type="body" idx="1"/>
          </p:nvPr>
        </p:nvSpPr>
        <p:spPr>
          <a:xfrm>
            <a:off x="304800" y="1600200"/>
            <a:ext cx="8496300" cy="1701800"/>
          </a:xfrm>
        </p:spPr>
        <p:txBody>
          <a:bodyPr/>
          <a:lstStyle/>
          <a:p>
            <a:r>
              <a:rPr lang="en-US" sz="2000">
                <a:latin typeface="Arial" charset="0"/>
              </a:rPr>
              <a:t>Crystals of olivene (a rock mineral) embedded in iron</a:t>
            </a:r>
          </a:p>
          <a:p>
            <a:r>
              <a:rPr lang="en-US" sz="2000">
                <a:latin typeface="Arial" charset="0"/>
              </a:rPr>
              <a:t>From boundary between core and mantel of large asteroids?</a:t>
            </a:r>
            <a:endParaRPr lang="en-US" sz="2400">
              <a:latin typeface="Arial" charset="0"/>
            </a:endParaRPr>
          </a:p>
        </p:txBody>
      </p:sp>
      <p:pic>
        <p:nvPicPr>
          <p:cNvPr id="942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9313" y="3352800"/>
            <a:ext cx="4364037"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5" name="Rectangle 9"/>
          <p:cNvSpPr>
            <a:spLocks noGrp="1" noChangeArrowheads="1"/>
          </p:cNvSpPr>
          <p:nvPr>
            <p:ph type="title"/>
          </p:nvPr>
        </p:nvSpPr>
        <p:spPr/>
        <p:txBody>
          <a:bodyPr/>
          <a:lstStyle/>
          <a:p>
            <a:r>
              <a:rPr lang="en-US"/>
              <a:t>Vesta as seen by the </a:t>
            </a:r>
            <a:r>
              <a:rPr lang="en-US" i="1"/>
              <a:t>Dawn</a:t>
            </a:r>
            <a:r>
              <a:rPr lang="en-US"/>
              <a:t> Spacecraft</a:t>
            </a:r>
          </a:p>
        </p:txBody>
      </p:sp>
      <p:pic>
        <p:nvPicPr>
          <p:cNvPr id="45068" name="Picture 12" descr="12_05_Figure_Anno"/>
          <p:cNvPicPr>
            <a:picLocks noChangeAspect="1" noChangeArrowheads="1"/>
          </p:cNvPicPr>
          <p:nvPr/>
        </p:nvPicPr>
        <p:blipFill>
          <a:blip r:embed="rId3">
            <a:extLst>
              <a:ext uri="{28A0092B-C50C-407E-A947-70E740481C1C}">
                <a14:useLocalDpi xmlns:a14="http://schemas.microsoft.com/office/drawing/2010/main" val="0"/>
              </a:ext>
            </a:extLst>
          </a:blip>
          <a:srcRect b="4715"/>
          <a:stretch>
            <a:fillRect/>
          </a:stretch>
        </p:blipFill>
        <p:spPr bwMode="auto">
          <a:xfrm>
            <a:off x="152400" y="1524000"/>
            <a:ext cx="8602663" cy="4106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776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a:latin typeface="Arial" charset="0"/>
              </a:rPr>
              <a:t>Achondrites: from Mars and Moon</a:t>
            </a:r>
          </a:p>
        </p:txBody>
      </p:sp>
      <p:sp>
        <p:nvSpPr>
          <p:cNvPr id="74755" name="Rectangle 3"/>
          <p:cNvSpPr>
            <a:spLocks noGrp="1" noChangeArrowheads="1"/>
          </p:cNvSpPr>
          <p:nvPr>
            <p:ph type="body" idx="1"/>
          </p:nvPr>
        </p:nvSpPr>
        <p:spPr/>
        <p:txBody>
          <a:bodyPr/>
          <a:lstStyle/>
          <a:p>
            <a:r>
              <a:rPr lang="en-US">
                <a:latin typeface="Arial" charset="0"/>
              </a:rPr>
              <a:t>From Mars: </a:t>
            </a:r>
          </a:p>
          <a:p>
            <a:pPr lvl="1"/>
            <a:r>
              <a:rPr lang="en-US">
                <a:latin typeface="Arial" charset="0"/>
                <a:ea typeface="ヒラギノ角ゴ Pro W3" charset="0"/>
              </a:rPr>
              <a:t>Tiny inclusions have same elements and isotope ratios as Martian atmosphere (measured by spacecraft on Mars)</a:t>
            </a:r>
          </a:p>
          <a:p>
            <a:r>
              <a:rPr lang="en-US">
                <a:latin typeface="Arial" charset="0"/>
              </a:rPr>
              <a:t>From the Moon:</a:t>
            </a:r>
          </a:p>
          <a:p>
            <a:pPr lvl="1"/>
            <a:r>
              <a:rPr lang="en-US">
                <a:latin typeface="Arial" charset="0"/>
                <a:ea typeface="ヒラギノ角ゴ Pro W3" charset="0"/>
              </a:rPr>
              <a:t>Astronauts brought back rocks from several regions on the Moon</a:t>
            </a:r>
          </a:p>
          <a:p>
            <a:pPr lvl="1"/>
            <a:r>
              <a:rPr lang="en-US">
                <a:latin typeface="Arial" charset="0"/>
                <a:ea typeface="ヒラギノ角ゴ Pro W3" charset="0"/>
              </a:rPr>
              <a:t>Some achondrites match these rock types exactly</a:t>
            </a:r>
          </a:p>
          <a:p>
            <a:endParaRPr lang="en-US">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a:latin typeface="Arial" charset="0"/>
              </a:rPr>
              <a:t>Where do meteorites come from, and how do we know?</a:t>
            </a:r>
          </a:p>
        </p:txBody>
      </p:sp>
      <p:sp>
        <p:nvSpPr>
          <p:cNvPr id="73731" name="Rectangle 3"/>
          <p:cNvSpPr>
            <a:spLocks noGrp="1" noChangeArrowheads="1"/>
          </p:cNvSpPr>
          <p:nvPr>
            <p:ph type="body" idx="1"/>
          </p:nvPr>
        </p:nvSpPr>
        <p:spPr>
          <a:xfrm>
            <a:off x="304800" y="1600200"/>
            <a:ext cx="8356600" cy="2298700"/>
          </a:xfrm>
        </p:spPr>
        <p:txBody>
          <a:bodyPr/>
          <a:lstStyle/>
          <a:p>
            <a:pPr>
              <a:lnSpc>
                <a:spcPct val="90000"/>
              </a:lnSpc>
              <a:spcBef>
                <a:spcPct val="25000"/>
              </a:spcBef>
            </a:pPr>
            <a:r>
              <a:rPr lang="en-US" sz="2400">
                <a:latin typeface="Arial" charset="0"/>
              </a:rPr>
              <a:t>Spectra: reflection of sunlight as function of wavelength of light</a:t>
            </a:r>
          </a:p>
          <a:p>
            <a:pPr>
              <a:lnSpc>
                <a:spcPct val="90000"/>
              </a:lnSpc>
              <a:spcBef>
                <a:spcPct val="25000"/>
              </a:spcBef>
            </a:pPr>
            <a:r>
              <a:rPr lang="en-US" sz="2400">
                <a:latin typeface="Arial" charset="0"/>
              </a:rPr>
              <a:t>Spectra of some meteorites and asteroids can be identical</a:t>
            </a:r>
          </a:p>
          <a:p>
            <a:pPr>
              <a:lnSpc>
                <a:spcPct val="90000"/>
              </a:lnSpc>
              <a:spcBef>
                <a:spcPct val="25000"/>
              </a:spcBef>
            </a:pPr>
            <a:r>
              <a:rPr lang="en-US" sz="2400">
                <a:latin typeface="Arial" charset="0"/>
              </a:rPr>
              <a:t>Implies asteroid was parent body</a:t>
            </a:r>
            <a:r>
              <a:rPr lang="en-US">
                <a:latin typeface="Arial" charset="0"/>
              </a:rPr>
              <a:t> </a:t>
            </a:r>
          </a:p>
        </p:txBody>
      </p:sp>
      <p:pic>
        <p:nvPicPr>
          <p:cNvPr id="983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3" y="3973513"/>
            <a:ext cx="4370387"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7038" y="3892550"/>
            <a:ext cx="3411537"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0" name="Text Box 6"/>
          <p:cNvSpPr txBox="1">
            <a:spLocks noChangeArrowheads="1"/>
          </p:cNvSpPr>
          <p:nvPr/>
        </p:nvSpPr>
        <p:spPr bwMode="auto">
          <a:xfrm>
            <a:off x="6740525" y="4902200"/>
            <a:ext cx="692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37931725" indent="-37474525">
              <a:defRPr sz="2400">
                <a:solidFill>
                  <a:schemeClr val="tx1"/>
                </a:solidFill>
                <a:latin typeface="Times" charset="0"/>
                <a:ea typeface="ヒラギノ角ゴ Pro W3" charset="0"/>
                <a:cs typeface="ヒラギノ角ゴ Pro W3" charset="0"/>
              </a:defRPr>
            </a:lvl2pPr>
            <a:lvl3pPr>
              <a:defRPr sz="2400">
                <a:solidFill>
                  <a:schemeClr val="tx1"/>
                </a:solidFill>
                <a:latin typeface="Times" charset="0"/>
                <a:ea typeface="ヒラギノ角ゴ Pro W3" charset="0"/>
                <a:cs typeface="ヒラギノ角ゴ Pro W3" charset="0"/>
              </a:defRPr>
            </a:lvl3pPr>
            <a:lvl4pPr>
              <a:defRPr sz="2400">
                <a:solidFill>
                  <a:schemeClr val="tx1"/>
                </a:solidFill>
                <a:latin typeface="Times" charset="0"/>
                <a:ea typeface="ヒラギノ角ゴ Pro W3" charset="0"/>
                <a:cs typeface="ヒラギノ角ゴ Pro W3" charset="0"/>
              </a:defRPr>
            </a:lvl4pPr>
            <a:lvl5pPr>
              <a:defRPr sz="24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r>
              <a:rPr lang="en-US" sz="1800" b="1">
                <a:solidFill>
                  <a:schemeClr val="bg2"/>
                </a:solidFill>
                <a:latin typeface="Helvetica" charset="0"/>
              </a:rPr>
              <a:t>Toro</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a:latin typeface="Arial" charset="0"/>
              </a:rPr>
              <a:t>The main points: Meteorites</a:t>
            </a:r>
          </a:p>
        </p:txBody>
      </p:sp>
      <p:sp>
        <p:nvSpPr>
          <p:cNvPr id="81923" name="Rectangle 3"/>
          <p:cNvSpPr>
            <a:spLocks noGrp="1" noChangeArrowheads="1"/>
          </p:cNvSpPr>
          <p:nvPr>
            <p:ph type="body" idx="1"/>
          </p:nvPr>
        </p:nvSpPr>
        <p:spPr/>
        <p:txBody>
          <a:bodyPr/>
          <a:lstStyle/>
          <a:p>
            <a:r>
              <a:rPr lang="en-US" sz="2000">
                <a:latin typeface="Arial" charset="0"/>
              </a:rPr>
              <a:t>Each year the Earth sweeps up ~80,000 tons of extraterrestrial matter</a:t>
            </a:r>
          </a:p>
          <a:p>
            <a:r>
              <a:rPr lang="en-US" sz="2000">
                <a:latin typeface="Arial" charset="0"/>
              </a:rPr>
              <a:t>Some are identifiable pieces of the Moon, Mars, or Vesta; most are pieces of asteroids</a:t>
            </a:r>
          </a:p>
          <a:p>
            <a:r>
              <a:rPr lang="en-US" sz="2000">
                <a:latin typeface="Arial" charset="0"/>
              </a:rPr>
              <a:t>Meteorites were broken off their parent bodies 10</a:t>
            </a:r>
            <a:r>
              <a:rPr lang="ja-JP" altLang="en-US" sz="2000">
                <a:latin typeface="Arial" charset="0"/>
              </a:rPr>
              <a:t>’</a:t>
            </a:r>
            <a:r>
              <a:rPr lang="en-US" sz="2000">
                <a:latin typeface="Arial" charset="0"/>
              </a:rPr>
              <a:t>s to 100</a:t>
            </a:r>
            <a:r>
              <a:rPr lang="ja-JP" altLang="en-US" sz="2000">
                <a:latin typeface="Arial" charset="0"/>
              </a:rPr>
              <a:t>’</a:t>
            </a:r>
            <a:r>
              <a:rPr lang="en-US" sz="2000">
                <a:latin typeface="Arial" charset="0"/>
              </a:rPr>
              <a:t>s of million years ago (recently compared to age of Solar System)</a:t>
            </a:r>
          </a:p>
          <a:p>
            <a:r>
              <a:rPr lang="en-US" sz="2000">
                <a:latin typeface="Arial" charset="0"/>
              </a:rPr>
              <a:t>Oldest meteorites (chondrites) contain interstellar dust, tiny diamonds made in supernova explosions, organic molecules and amino acids (building blocks of life)</a:t>
            </a:r>
          </a:p>
          <a:p>
            <a:r>
              <a:rPr lang="en-US" sz="2000">
                <a:latin typeface="Arial" charset="0"/>
              </a:rPr>
              <a:t>Direct insight into pre-solar system matter, solar system formation</a:t>
            </a:r>
            <a:endParaRPr lang="en-US">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r>
              <a:rPr lang="en-US">
                <a:latin typeface="Arial" charset="0"/>
              </a:rPr>
              <a:t>The main points: Cosmic Collisions</a:t>
            </a:r>
          </a:p>
        </p:txBody>
      </p:sp>
      <p:sp>
        <p:nvSpPr>
          <p:cNvPr id="186371" name="Rectangle 3"/>
          <p:cNvSpPr>
            <a:spLocks noGrp="1" noChangeArrowheads="1"/>
          </p:cNvSpPr>
          <p:nvPr>
            <p:ph type="body" idx="1"/>
          </p:nvPr>
        </p:nvSpPr>
        <p:spPr/>
        <p:txBody>
          <a:bodyPr/>
          <a:lstStyle/>
          <a:p>
            <a:pPr>
              <a:lnSpc>
                <a:spcPct val="90000"/>
              </a:lnSpc>
            </a:pPr>
            <a:r>
              <a:rPr lang="en-US" sz="2000">
                <a:latin typeface="Arial" charset="0"/>
              </a:rPr>
              <a:t>Cosmic collisions played major role in Solar System evolution</a:t>
            </a:r>
          </a:p>
          <a:p>
            <a:pPr lvl="1">
              <a:lnSpc>
                <a:spcPct val="90000"/>
              </a:lnSpc>
            </a:pPr>
            <a:r>
              <a:rPr lang="en-US" sz="1800">
                <a:latin typeface="Arial" charset="0"/>
                <a:ea typeface="ヒラギノ角ゴ Pro W3" charset="0"/>
              </a:rPr>
              <a:t>Aggregation of planets from planetesimals</a:t>
            </a:r>
          </a:p>
          <a:p>
            <a:pPr lvl="1">
              <a:lnSpc>
                <a:spcPct val="90000"/>
              </a:lnSpc>
            </a:pPr>
            <a:r>
              <a:rPr lang="en-US" sz="1800">
                <a:latin typeface="Arial" charset="0"/>
                <a:ea typeface="ヒラギノ角ゴ Pro W3" charset="0"/>
              </a:rPr>
              <a:t>Formation of Moon, tilt of Venus</a:t>
            </a:r>
            <a:r>
              <a:rPr lang="ja-JP" altLang="en-US" sz="1800">
                <a:latin typeface="Arial" charset="0"/>
                <a:ea typeface="ヒラギノ角ゴ Pro W3" charset="0"/>
              </a:rPr>
              <a:t>’</a:t>
            </a:r>
            <a:r>
              <a:rPr lang="en-US" sz="1800">
                <a:latin typeface="Arial" charset="0"/>
                <a:ea typeface="ヒラギノ角ゴ Pro W3" charset="0"/>
              </a:rPr>
              <a:t> and Uranus</a:t>
            </a:r>
            <a:r>
              <a:rPr lang="ja-JP" altLang="en-US" sz="1800">
                <a:latin typeface="Arial" charset="0"/>
                <a:ea typeface="ヒラギノ角ゴ Pro W3" charset="0"/>
              </a:rPr>
              <a:t>’</a:t>
            </a:r>
            <a:r>
              <a:rPr lang="en-US" sz="1800">
                <a:latin typeface="Arial" charset="0"/>
                <a:ea typeface="ヒラギノ角ゴ Pro W3" charset="0"/>
              </a:rPr>
              <a:t> rotation axes, composition of Mercury</a:t>
            </a:r>
          </a:p>
          <a:p>
            <a:pPr>
              <a:lnSpc>
                <a:spcPct val="90000"/>
              </a:lnSpc>
            </a:pPr>
            <a:r>
              <a:rPr lang="en-US" sz="2000">
                <a:latin typeface="Arial" charset="0"/>
              </a:rPr>
              <a:t>Also played a major role in Earth</a:t>
            </a:r>
            <a:r>
              <a:rPr lang="ja-JP" altLang="en-US" sz="2000">
                <a:latin typeface="Arial" charset="0"/>
              </a:rPr>
              <a:t>’</a:t>
            </a:r>
            <a:r>
              <a:rPr lang="en-US" sz="2000">
                <a:latin typeface="Arial" charset="0"/>
              </a:rPr>
              <a:t>s evolution</a:t>
            </a:r>
          </a:p>
          <a:p>
            <a:pPr lvl="1">
              <a:lnSpc>
                <a:spcPct val="90000"/>
              </a:lnSpc>
            </a:pPr>
            <a:r>
              <a:rPr lang="en-US" sz="1800">
                <a:latin typeface="Arial" charset="0"/>
                <a:ea typeface="ヒラギノ角ゴ Pro W3" charset="0"/>
              </a:rPr>
              <a:t>Tilt of axis</a:t>
            </a:r>
          </a:p>
          <a:p>
            <a:pPr lvl="1">
              <a:lnSpc>
                <a:spcPct val="90000"/>
              </a:lnSpc>
            </a:pPr>
            <a:r>
              <a:rPr lang="en-US" sz="1800">
                <a:latin typeface="Arial" charset="0"/>
                <a:ea typeface="ヒラギノ角ゴ Pro W3" charset="0"/>
              </a:rPr>
              <a:t>Mass extinctions (dinosaurs, others)</a:t>
            </a:r>
          </a:p>
          <a:p>
            <a:pPr>
              <a:lnSpc>
                <a:spcPct val="90000"/>
              </a:lnSpc>
            </a:pPr>
            <a:r>
              <a:rPr lang="en-US" sz="2000">
                <a:latin typeface="Arial" charset="0"/>
              </a:rPr>
              <a:t>Collision history derived from crater patterns, isotope ratios</a:t>
            </a:r>
          </a:p>
          <a:p>
            <a:pPr>
              <a:lnSpc>
                <a:spcPct val="90000"/>
              </a:lnSpc>
            </a:pPr>
            <a:r>
              <a:rPr lang="en-US" sz="2000">
                <a:latin typeface="Arial" charset="0"/>
              </a:rPr>
              <a:t>Probability of global catastrophic impact event once every 100 million years </a:t>
            </a:r>
          </a:p>
          <a:p>
            <a:pPr>
              <a:lnSpc>
                <a:spcPct val="90000"/>
              </a:lnSpc>
            </a:pPr>
            <a:r>
              <a:rPr lang="en-US" sz="2000">
                <a:latin typeface="Arial" charset="0"/>
              </a:rPr>
              <a:t>Strong interest in tracking all Near-Earth Objects (NEO</a:t>
            </a:r>
            <a:r>
              <a:rPr lang="ja-JP" altLang="en-US" sz="2000">
                <a:latin typeface="Arial" charset="0"/>
              </a:rPr>
              <a:t>’</a:t>
            </a:r>
            <a:r>
              <a:rPr lang="en-US" sz="2000">
                <a:latin typeface="Arial" charset="0"/>
              </a:rPr>
              <a:t>s) that might hit the Earth in the future</a:t>
            </a:r>
            <a:endParaRPr lang="en-US" sz="1800">
              <a:latin typeface="Arial" charset="0"/>
            </a:endParaRPr>
          </a:p>
          <a:p>
            <a:pPr lvl="1">
              <a:lnSpc>
                <a:spcPct val="90000"/>
              </a:lnSpc>
            </a:pPr>
            <a:endParaRPr lang="en-US" sz="1600">
              <a:latin typeface="Arial" charset="0"/>
              <a:ea typeface="ヒラギノ角ゴ Pro W3"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p:txBody>
          <a:bodyPr/>
          <a:lstStyle/>
          <a:p>
            <a:r>
              <a:rPr lang="en-US">
                <a:latin typeface="Arial" charset="0"/>
              </a:rPr>
              <a:t>Role of cosmic collisions in evolution of Solar System</a:t>
            </a:r>
          </a:p>
        </p:txBody>
      </p:sp>
      <p:sp>
        <p:nvSpPr>
          <p:cNvPr id="187395" name="Rectangle 3"/>
          <p:cNvSpPr>
            <a:spLocks noGrp="1" noChangeArrowheads="1"/>
          </p:cNvSpPr>
          <p:nvPr>
            <p:ph type="body" idx="1"/>
          </p:nvPr>
        </p:nvSpPr>
        <p:spPr>
          <a:xfrm>
            <a:off x="152400" y="1498600"/>
            <a:ext cx="8813800" cy="4978400"/>
          </a:xfrm>
        </p:spPr>
        <p:txBody>
          <a:bodyPr/>
          <a:lstStyle/>
          <a:p>
            <a:pPr>
              <a:lnSpc>
                <a:spcPct val="90000"/>
              </a:lnSpc>
            </a:pPr>
            <a:r>
              <a:rPr lang="en-US" sz="2000">
                <a:latin typeface="Arial" charset="0"/>
              </a:rPr>
              <a:t>Early phase (4.5 billion yrs ago): planet formation</a:t>
            </a:r>
          </a:p>
          <a:p>
            <a:pPr lvl="1">
              <a:lnSpc>
                <a:spcPct val="90000"/>
              </a:lnSpc>
            </a:pPr>
            <a:r>
              <a:rPr lang="en-US" sz="1800">
                <a:latin typeface="Arial" charset="0"/>
                <a:ea typeface="ヒラギノ角ゴ Pro W3" charset="0"/>
              </a:rPr>
              <a:t>Planetesimals collided or accreted to form larger pieces</a:t>
            </a:r>
          </a:p>
          <a:p>
            <a:pPr>
              <a:lnSpc>
                <a:spcPct val="90000"/>
              </a:lnSpc>
            </a:pPr>
            <a:r>
              <a:rPr lang="en-US" sz="2000">
                <a:latin typeface="Arial" charset="0"/>
              </a:rPr>
              <a:t>Formation of Moon by glancing collision with Earth</a:t>
            </a:r>
          </a:p>
          <a:p>
            <a:pPr>
              <a:lnSpc>
                <a:spcPct val="90000"/>
              </a:lnSpc>
            </a:pPr>
            <a:r>
              <a:rPr lang="en-US" sz="2000">
                <a:latin typeface="Arial" charset="0"/>
              </a:rPr>
              <a:t>Removal of most of Mercury</a:t>
            </a:r>
            <a:r>
              <a:rPr lang="ja-JP" altLang="en-US" sz="2000">
                <a:latin typeface="Arial" charset="0"/>
              </a:rPr>
              <a:t>’</a:t>
            </a:r>
            <a:r>
              <a:rPr lang="en-US" sz="2000">
                <a:latin typeface="Arial" charset="0"/>
              </a:rPr>
              <a:t>s crust by collision</a:t>
            </a:r>
          </a:p>
          <a:p>
            <a:pPr>
              <a:lnSpc>
                <a:spcPct val="90000"/>
              </a:lnSpc>
            </a:pPr>
            <a:r>
              <a:rPr lang="en-US" sz="2000">
                <a:latin typeface="Arial" charset="0"/>
              </a:rPr>
              <a:t>Collision made Venus rotate backwards</a:t>
            </a:r>
          </a:p>
          <a:p>
            <a:pPr>
              <a:lnSpc>
                <a:spcPct val="90000"/>
              </a:lnSpc>
            </a:pPr>
            <a:r>
              <a:rPr lang="en-US" sz="2000">
                <a:latin typeface="Arial" charset="0"/>
              </a:rPr>
              <a:t>Collision tipped Uranus onto its side (now rotates at 90 deg to rotation axes of all other planets)</a:t>
            </a:r>
          </a:p>
          <a:p>
            <a:pPr>
              <a:lnSpc>
                <a:spcPct val="90000"/>
              </a:lnSpc>
            </a:pPr>
            <a:r>
              <a:rPr lang="ja-JP" altLang="en-US" sz="2000">
                <a:latin typeface="Arial" charset="0"/>
              </a:rPr>
              <a:t>“</a:t>
            </a:r>
            <a:r>
              <a:rPr lang="en-US" sz="2000">
                <a:latin typeface="Arial" charset="0"/>
              </a:rPr>
              <a:t>Late Heavy Bombardment</a:t>
            </a:r>
            <a:r>
              <a:rPr lang="ja-JP" altLang="en-US" sz="2000">
                <a:latin typeface="Arial" charset="0"/>
              </a:rPr>
              <a:t>”</a:t>
            </a:r>
            <a:r>
              <a:rPr lang="en-US" sz="2000">
                <a:latin typeface="Arial" charset="0"/>
              </a:rPr>
              <a:t> (~3.9 billion years ago) from Lunar record</a:t>
            </a:r>
          </a:p>
          <a:p>
            <a:pPr lvl="1">
              <a:lnSpc>
                <a:spcPct val="90000"/>
              </a:lnSpc>
            </a:pPr>
            <a:r>
              <a:rPr lang="en-US" sz="1800">
                <a:latin typeface="Arial" charset="0"/>
                <a:ea typeface="ヒラギノ角ゴ Pro W3" charset="0"/>
              </a:rPr>
              <a:t>First signs of life on Earth immediately followed </a:t>
            </a:r>
            <a:r>
              <a:rPr lang="ja-JP" altLang="en-US" sz="1800">
                <a:latin typeface="Arial" charset="0"/>
                <a:ea typeface="ヒラギノ角ゴ Pro W3" charset="0"/>
              </a:rPr>
              <a:t>“</a:t>
            </a:r>
            <a:r>
              <a:rPr lang="en-US" sz="1800">
                <a:latin typeface="Arial" charset="0"/>
                <a:ea typeface="ヒラギノ角ゴ Pro W3" charset="0"/>
              </a:rPr>
              <a:t>Late Heavy Bombardment</a:t>
            </a:r>
            <a:r>
              <a:rPr lang="ja-JP" altLang="en-US" sz="1800">
                <a:latin typeface="Arial" charset="0"/>
                <a:ea typeface="ヒラギノ角ゴ Pro W3" charset="0"/>
              </a:rPr>
              <a:t>”</a:t>
            </a:r>
            <a:r>
              <a:rPr lang="en-US" sz="1800">
                <a:latin typeface="Arial" charset="0"/>
                <a:ea typeface="ヒラギノ角ゴ Pro W3" charset="0"/>
              </a:rPr>
              <a:t> period.  Is there some sort of causal connection?</a:t>
            </a:r>
          </a:p>
          <a:p>
            <a:pPr>
              <a:lnSpc>
                <a:spcPct val="90000"/>
              </a:lnSpc>
            </a:pPr>
            <a:endParaRPr lang="en-US" sz="2000">
              <a:latin typeface="Arial" charset="0"/>
            </a:endParaRPr>
          </a:p>
          <a:p>
            <a:pPr>
              <a:lnSpc>
                <a:spcPct val="90000"/>
              </a:lnSpc>
            </a:pPr>
            <a:endParaRPr lang="en-US" sz="2000">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a:latin typeface="Arial" charset="0"/>
              </a:rPr>
              <a:t>Early phase (4.5 billion yrs ago): planet formation relies on collisions</a:t>
            </a:r>
          </a:p>
        </p:txBody>
      </p:sp>
      <p:sp>
        <p:nvSpPr>
          <p:cNvPr id="188419" name="Rectangle 3"/>
          <p:cNvSpPr>
            <a:spLocks noGrp="1" noChangeArrowheads="1"/>
          </p:cNvSpPr>
          <p:nvPr>
            <p:ph type="body" idx="1"/>
          </p:nvPr>
        </p:nvSpPr>
        <p:spPr>
          <a:xfrm>
            <a:off x="304800" y="6121400"/>
            <a:ext cx="8534400" cy="355600"/>
          </a:xfrm>
        </p:spPr>
        <p:txBody>
          <a:bodyPr/>
          <a:lstStyle/>
          <a:p>
            <a:pPr>
              <a:lnSpc>
                <a:spcPct val="90000"/>
              </a:lnSpc>
              <a:defRPr/>
            </a:pPr>
            <a:endParaRPr lang="en-US" sz="2000">
              <a:ea typeface="+mn-ea"/>
              <a:cs typeface="+mn-cs"/>
            </a:endParaRPr>
          </a:p>
        </p:txBody>
      </p:sp>
      <p:pic>
        <p:nvPicPr>
          <p:cNvPr id="1065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1460500"/>
            <a:ext cx="4191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1700" y="3429000"/>
            <a:ext cx="4165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p:txBody>
          <a:bodyPr/>
          <a:lstStyle/>
          <a:p>
            <a:r>
              <a:rPr lang="en-US">
                <a:latin typeface="Arial" charset="0"/>
              </a:rPr>
              <a:t>Evidence that Moon formed as result of a collision</a:t>
            </a:r>
          </a:p>
        </p:txBody>
      </p:sp>
      <p:sp>
        <p:nvSpPr>
          <p:cNvPr id="189443" name="Rectangle 3"/>
          <p:cNvSpPr>
            <a:spLocks noGrp="1" noChangeArrowheads="1"/>
          </p:cNvSpPr>
          <p:nvPr>
            <p:ph type="body" idx="1"/>
          </p:nvPr>
        </p:nvSpPr>
        <p:spPr/>
        <p:txBody>
          <a:bodyPr/>
          <a:lstStyle/>
          <a:p>
            <a:pPr>
              <a:lnSpc>
                <a:spcPct val="90000"/>
              </a:lnSpc>
            </a:pPr>
            <a:r>
              <a:rPr lang="en-US" sz="2000">
                <a:latin typeface="Arial" charset="0"/>
              </a:rPr>
              <a:t>Earth has large iron core, but the moon does not</a:t>
            </a:r>
          </a:p>
          <a:p>
            <a:pPr lvl="1">
              <a:lnSpc>
                <a:spcPct val="90000"/>
              </a:lnSpc>
            </a:pPr>
            <a:r>
              <a:rPr lang="en-US" sz="1800">
                <a:latin typeface="Arial" charset="0"/>
                <a:ea typeface="ヒラギノ角ゴ Pro W3" charset="0"/>
              </a:rPr>
              <a:t>Earth's iron had already drained into the core by the time of the giant impact that formed the moon</a:t>
            </a:r>
          </a:p>
          <a:p>
            <a:pPr>
              <a:lnSpc>
                <a:spcPct val="90000"/>
              </a:lnSpc>
            </a:pPr>
            <a:r>
              <a:rPr lang="en-US" sz="2000">
                <a:latin typeface="Arial" charset="0"/>
              </a:rPr>
              <a:t>Debris blown out of both Earth and the impactor came from their iron-depleted, rocky mantles</a:t>
            </a:r>
          </a:p>
          <a:p>
            <a:pPr>
              <a:lnSpc>
                <a:spcPct val="90000"/>
              </a:lnSpc>
            </a:pPr>
            <a:r>
              <a:rPr lang="en-US" sz="2000">
                <a:latin typeface="Arial" charset="0"/>
              </a:rPr>
              <a:t>Explains why mean density of Moon (3.3 grams/cm</a:t>
            </a:r>
            <a:r>
              <a:rPr lang="en-US" sz="2000" baseline="30000">
                <a:latin typeface="Arial" charset="0"/>
              </a:rPr>
              <a:t>3</a:t>
            </a:r>
            <a:r>
              <a:rPr lang="en-US" sz="2000">
                <a:latin typeface="Arial" charset="0"/>
              </a:rPr>
              <a:t>) is much less than Earth (5.5 grams/cm</a:t>
            </a:r>
            <a:r>
              <a:rPr lang="en-US" sz="2000" baseline="30000">
                <a:latin typeface="Arial" charset="0"/>
              </a:rPr>
              <a:t>3</a:t>
            </a:r>
            <a:r>
              <a:rPr lang="en-US" sz="2000">
                <a:latin typeface="Arial" charset="0"/>
              </a:rPr>
              <a:t>)</a:t>
            </a:r>
          </a:p>
          <a:p>
            <a:pPr>
              <a:lnSpc>
                <a:spcPct val="90000"/>
              </a:lnSpc>
            </a:pPr>
            <a:r>
              <a:rPr lang="en-US" sz="2000">
                <a:latin typeface="Arial" charset="0"/>
              </a:rPr>
              <a:t>Moon has same oxygen isotope composition as the Earth</a:t>
            </a:r>
          </a:p>
          <a:p>
            <a:pPr lvl="1">
              <a:lnSpc>
                <a:spcPct val="90000"/>
              </a:lnSpc>
            </a:pPr>
            <a:r>
              <a:rPr lang="en-US" sz="1800">
                <a:latin typeface="Arial" charset="0"/>
                <a:ea typeface="ヒラギノ角ゴ Pro W3" charset="0"/>
              </a:rPr>
              <a:t>Mars and meteorites from outer Solar System have different oxygen isotope compositions</a:t>
            </a:r>
          </a:p>
          <a:p>
            <a:pPr lvl="1">
              <a:lnSpc>
                <a:spcPct val="90000"/>
              </a:lnSpc>
            </a:pPr>
            <a:r>
              <a:rPr lang="en-US" sz="1800">
                <a:latin typeface="Arial" charset="0"/>
                <a:ea typeface="ヒラギノ角ゴ Pro W3" charset="0"/>
              </a:rPr>
              <a:t>Moon formed form material formed in Earth's neighborhood.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en-US">
                <a:latin typeface="Arial" charset="0"/>
              </a:rPr>
              <a:t>Formation of the Moon….</a:t>
            </a:r>
          </a:p>
        </p:txBody>
      </p:sp>
      <p:sp>
        <p:nvSpPr>
          <p:cNvPr id="190467" name="Rectangle 3"/>
          <p:cNvSpPr>
            <a:spLocks noGrp="1" noChangeArrowheads="1"/>
          </p:cNvSpPr>
          <p:nvPr>
            <p:ph type="body" idx="1"/>
          </p:nvPr>
        </p:nvSpPr>
        <p:spPr>
          <a:xfrm>
            <a:off x="215900" y="5092700"/>
            <a:ext cx="8928100" cy="2133600"/>
          </a:xfrm>
        </p:spPr>
        <p:txBody>
          <a:bodyPr/>
          <a:lstStyle/>
          <a:p>
            <a:endParaRPr lang="en-US">
              <a:latin typeface="Arial" charset="0"/>
            </a:endParaRPr>
          </a:p>
          <a:p>
            <a:pPr lvl="1"/>
            <a:r>
              <a:rPr lang="en-US">
                <a:latin typeface="Arial" charset="0"/>
                <a:ea typeface="ヒラギノ角ゴ Pro W3" charset="0"/>
              </a:rPr>
              <a:t>Large planetesimal collides w/ Earth at glancing angle</a:t>
            </a:r>
          </a:p>
          <a:p>
            <a:pPr lvl="1"/>
            <a:r>
              <a:rPr lang="en-US">
                <a:latin typeface="Arial" charset="0"/>
                <a:ea typeface="ヒラギノ角ゴ Pro W3" charset="0"/>
              </a:rPr>
              <a:t>Removed material is from mantle of Earth</a:t>
            </a:r>
          </a:p>
        </p:txBody>
      </p:sp>
      <p:pic>
        <p:nvPicPr>
          <p:cNvPr id="110596" name="moon.formation.1.mov" descr="/Users/max/WORK_FILES/UCSC/Courses and Curriculum/AY 18/AY 18 2004/Lectures/Lecture 14/moon.formation.1.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2438400" y="1371600"/>
            <a:ext cx="4584700" cy="422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6350" fill="hold"/>
                                        <p:tgtEl>
                                          <p:spTgt spid="11059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10596"/>
                </p:tgtEl>
              </p:cMediaNode>
            </p:video>
            <p:seq concurrent="1" nextAc="seek">
              <p:cTn id="8" restart="whenNotActive" fill="hold" evtFilter="cancelBubble" nodeType="interactiveSeq">
                <p:stCondLst>
                  <p:cond evt="onClick" delay="0">
                    <p:tgtEl>
                      <p:spTgt spid="11059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10596"/>
                                        </p:tgtEl>
                                      </p:cBhvr>
                                    </p:cmd>
                                  </p:childTnLst>
                                </p:cTn>
                              </p:par>
                            </p:childTnLst>
                          </p:cTn>
                        </p:par>
                      </p:childTnLst>
                    </p:cTn>
                  </p:par>
                </p:childTnLst>
              </p:cTn>
              <p:nextCondLst>
                <p:cond evt="onClick" delay="0">
                  <p:tgtEl>
                    <p:spTgt spid="110596"/>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lstStyle/>
          <a:p>
            <a:r>
              <a:rPr lang="en-US">
                <a:latin typeface="Arial" charset="0"/>
              </a:rPr>
              <a:t>Uranus</a:t>
            </a:r>
            <a:r>
              <a:rPr lang="ja-JP" altLang="en-US">
                <a:latin typeface="Arial" charset="0"/>
              </a:rPr>
              <a:t>’</a:t>
            </a:r>
            <a:r>
              <a:rPr lang="en-US">
                <a:latin typeface="Arial" charset="0"/>
              </a:rPr>
              <a:t> rotation axis lies in plane of its orbit</a:t>
            </a:r>
          </a:p>
        </p:txBody>
      </p:sp>
      <p:sp>
        <p:nvSpPr>
          <p:cNvPr id="191491" name="Rectangle 3"/>
          <p:cNvSpPr>
            <a:spLocks noGrp="1" noChangeArrowheads="1"/>
          </p:cNvSpPr>
          <p:nvPr>
            <p:ph type="body" idx="1"/>
          </p:nvPr>
        </p:nvSpPr>
        <p:spPr/>
        <p:txBody>
          <a:bodyPr/>
          <a:lstStyle/>
          <a:p>
            <a:r>
              <a:rPr lang="en-US" sz="2400">
                <a:latin typeface="Arial" charset="0"/>
              </a:rPr>
              <a:t>Unique in Solar System</a:t>
            </a:r>
          </a:p>
          <a:p>
            <a:r>
              <a:rPr lang="en-US" sz="2400">
                <a:latin typeface="Arial" charset="0"/>
              </a:rPr>
              <a:t>All other planets</a:t>
            </a:r>
            <a:r>
              <a:rPr lang="ja-JP" altLang="en-US" sz="2400">
                <a:latin typeface="Arial" charset="0"/>
              </a:rPr>
              <a:t>’</a:t>
            </a:r>
            <a:r>
              <a:rPr lang="en-US" sz="2400">
                <a:latin typeface="Arial" charset="0"/>
              </a:rPr>
              <a:t> rotation axes point out of the plane of their orbits</a:t>
            </a:r>
            <a:endParaRPr lang="en-US">
              <a:latin typeface="Arial" charset="0"/>
            </a:endParaRPr>
          </a:p>
        </p:txBody>
      </p:sp>
      <p:pic>
        <p:nvPicPr>
          <p:cNvPr id="112644" name="Picture 4"/>
          <p:cNvPicPr>
            <a:picLocks noChangeAspect="1" noChangeArrowheads="1"/>
          </p:cNvPicPr>
          <p:nvPr/>
        </p:nvPicPr>
        <p:blipFill>
          <a:blip r:embed="rId3">
            <a:extLst>
              <a:ext uri="{28A0092B-C50C-407E-A947-70E740481C1C}">
                <a14:useLocalDpi xmlns:a14="http://schemas.microsoft.com/office/drawing/2010/main" val="0"/>
              </a:ext>
            </a:extLst>
          </a:blip>
          <a:srcRect t="17999" b="17999"/>
          <a:stretch>
            <a:fillRect/>
          </a:stretch>
        </p:blipFill>
        <p:spPr bwMode="auto">
          <a:xfrm>
            <a:off x="1042988" y="3360738"/>
            <a:ext cx="7167562" cy="305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p:txBody>
          <a:bodyPr/>
          <a:lstStyle/>
          <a:p>
            <a:r>
              <a:rPr lang="en-US">
                <a:latin typeface="Arial" charset="0"/>
              </a:rPr>
              <a:t>Collision with a massive body is best way to explain this</a:t>
            </a:r>
          </a:p>
        </p:txBody>
      </p:sp>
      <p:sp>
        <p:nvSpPr>
          <p:cNvPr id="192515" name="Rectangle 3"/>
          <p:cNvSpPr>
            <a:spLocks noGrp="1" noChangeArrowheads="1"/>
          </p:cNvSpPr>
          <p:nvPr>
            <p:ph type="body" idx="1"/>
          </p:nvPr>
        </p:nvSpPr>
        <p:spPr/>
        <p:txBody>
          <a:bodyPr/>
          <a:lstStyle/>
          <a:p>
            <a:r>
              <a:rPr lang="en-US">
                <a:latin typeface="Arial" charset="0"/>
              </a:rPr>
              <a:t>Would have to have collided with a body at least as big as the Earth</a:t>
            </a:r>
          </a:p>
          <a:p>
            <a:r>
              <a:rPr lang="en-US">
                <a:latin typeface="Arial" charset="0"/>
              </a:rPr>
              <a:t>Approached Uranus at a large angle to the plane of the Solar System</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Lecture14.v2">
  <a:themeElements>
    <a:clrScheme name="">
      <a:dk1>
        <a:srgbClr val="000000"/>
      </a:dk1>
      <a:lt1>
        <a:srgbClr val="FFFFFF"/>
      </a:lt1>
      <a:dk2>
        <a:srgbClr val="8901F3"/>
      </a:dk2>
      <a:lt2>
        <a:srgbClr val="FFCD7F"/>
      </a:lt2>
      <a:accent1>
        <a:srgbClr val="A8C2FF"/>
      </a:accent1>
      <a:accent2>
        <a:srgbClr val="7AFF7A"/>
      </a:accent2>
      <a:accent3>
        <a:srgbClr val="C4AAF8"/>
      </a:accent3>
      <a:accent4>
        <a:srgbClr val="DADADA"/>
      </a:accent4>
      <a:accent5>
        <a:srgbClr val="D1DDFF"/>
      </a:accent5>
      <a:accent6>
        <a:srgbClr val="6EE76E"/>
      </a:accent6>
      <a:hlink>
        <a:srgbClr val="FFA3B3"/>
      </a:hlink>
      <a:folHlink>
        <a:srgbClr val="CECECE"/>
      </a:folHlink>
    </a:clrScheme>
    <a:fontScheme name="Lecture14.v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Lecture14.v2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cture14.v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Lecture14.v2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cture14.v2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cture14.v2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cture14.v2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Lecture14.v2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MaxPower:Users:max:WORK_FILES:UCSC:AY18.2002:AY 18 02:Lectures:Lecture 14:Lecture14.v2.ppt</Template>
  <TotalTime>795</TotalTime>
  <Words>5152</Words>
  <Application>Microsoft Macintosh PowerPoint</Application>
  <PresentationFormat>On-screen Show (4:3)</PresentationFormat>
  <Paragraphs>679</Paragraphs>
  <Slides>136</Slides>
  <Notes>130</Notes>
  <HiddenSlides>0</HiddenSlides>
  <MMClips>7</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136</vt:i4>
      </vt:variant>
    </vt:vector>
  </HeadingPairs>
  <TitlesOfParts>
    <vt:vector size="146" baseType="lpstr">
      <vt:lpstr>Times</vt:lpstr>
      <vt:lpstr>ヒラギノ角ゴ Pro W3</vt:lpstr>
      <vt:lpstr>Arial</vt:lpstr>
      <vt:lpstr>Helvetica</vt:lpstr>
      <vt:lpstr>Times New Roman</vt:lpstr>
      <vt:lpstr>Trebuchet MS Bold</vt:lpstr>
      <vt:lpstr>宋体</vt:lpstr>
      <vt:lpstr>Lucida Grande</vt:lpstr>
      <vt:lpstr>Lecture14.v2</vt:lpstr>
      <vt:lpstr>MathType 6.0 Equation</vt:lpstr>
      <vt:lpstr>Lecture 15: Small Solar System Bodies</vt:lpstr>
      <vt:lpstr>Outline of lecture</vt:lpstr>
      <vt:lpstr>First, some definitions</vt:lpstr>
      <vt:lpstr>The Main Points, part 1</vt:lpstr>
      <vt:lpstr>The Main Points, part 2</vt:lpstr>
      <vt:lpstr>Asteroids as seen from Earth</vt:lpstr>
      <vt:lpstr>Some asteroids photographed by spacecraft (up close)</vt:lpstr>
      <vt:lpstr>Asteroids as seen from space</vt:lpstr>
      <vt:lpstr>Vesta as seen by the Dawn Spacecraft</vt:lpstr>
      <vt:lpstr> Vesta has differentiated interior</vt:lpstr>
      <vt:lpstr>The asteroid belt: actual positions</vt:lpstr>
      <vt:lpstr>Orbital Resonances</vt:lpstr>
      <vt:lpstr>How did asteroid belt get there in the first place?</vt:lpstr>
      <vt:lpstr>Asteroids are quite far apart  (not like in Star Wars)</vt:lpstr>
      <vt:lpstr>Finding asteroids: they move fast with respect to the stars</vt:lpstr>
      <vt:lpstr>ConcepTest</vt:lpstr>
      <vt:lpstr>Asteroid categories and characteristics</vt:lpstr>
      <vt:lpstr>The few asteroid binaries analyzed so far are not very dense</vt:lpstr>
      <vt:lpstr>Asteroids: solid bodies vs. rubble piles?</vt:lpstr>
      <vt:lpstr>PowerPoint Presentation</vt:lpstr>
      <vt:lpstr>The life story of an asteroid?</vt:lpstr>
      <vt:lpstr>Is this an asteroid-asteroid collision?</vt:lpstr>
      <vt:lpstr>Differentiation in asteroids</vt:lpstr>
      <vt:lpstr>Near Earth Asteroids: perturbed out of asteroid belt by Jupiter</vt:lpstr>
      <vt:lpstr>Pluto and Charon: orbit is elliptical, out of plane of rest of Solar System</vt:lpstr>
      <vt:lpstr>Other Pluto is not alone</vt:lpstr>
      <vt:lpstr>Pluto and Charon</vt:lpstr>
      <vt:lpstr>Is Pluto just the largest  Kuiper Belt Object?</vt:lpstr>
      <vt:lpstr>Hubble’s view of Pluto &amp; its Moons</vt:lpstr>
      <vt:lpstr>Other Kuiper Belt Objects</vt:lpstr>
      <vt:lpstr>Is Pluto a Planet?</vt:lpstr>
      <vt:lpstr>What is a planet?</vt:lpstr>
      <vt:lpstr>What is a planet?</vt:lpstr>
      <vt:lpstr>What is Pluto?  IAU decision, cont’d</vt:lpstr>
      <vt:lpstr>What are comets like?</vt:lpstr>
      <vt:lpstr>Comet Facts</vt:lpstr>
      <vt:lpstr>Sun-grazing Comet</vt:lpstr>
      <vt:lpstr>Anatomy of a Comet</vt:lpstr>
      <vt:lpstr>Length of comet tail is huge</vt:lpstr>
      <vt:lpstr>Tail grows as comet comes closer to Sun</vt:lpstr>
      <vt:lpstr>Deep Impact Spacecraft sent projectile into Comet Tempel 1</vt:lpstr>
      <vt:lpstr>Where do comets come from?</vt:lpstr>
      <vt:lpstr>PowerPoint Presentation</vt:lpstr>
      <vt:lpstr>How did they get there?</vt:lpstr>
      <vt:lpstr>The Oort Cloud is almost spherical, well beyond orbit of Pluto</vt:lpstr>
      <vt:lpstr>Comet nucleus</vt:lpstr>
      <vt:lpstr>Comet Hartley 1 seen from the EPOXI spacecraft</vt:lpstr>
      <vt:lpstr>Dust is ejected from nucleus as it heats up, makes comet tail</vt:lpstr>
      <vt:lpstr>Concept Question</vt:lpstr>
      <vt:lpstr>Stardust spacecraft flew to a comet, brought dust back to Earth</vt:lpstr>
      <vt:lpstr>Stardust spacecraft, continued</vt:lpstr>
      <vt:lpstr>The main points:  Meteorites</vt:lpstr>
      <vt:lpstr>Meteor showers</vt:lpstr>
      <vt:lpstr>PowerPoint Presentation</vt:lpstr>
      <vt:lpstr>Rocks Falling from the Sky</vt:lpstr>
      <vt:lpstr>What are meteorites?</vt:lpstr>
      <vt:lpstr>Meteorite Impact!</vt:lpstr>
      <vt:lpstr>What do meteorites look like?</vt:lpstr>
      <vt:lpstr>Variety of meteorite “falls”</vt:lpstr>
      <vt:lpstr>Small particles: spherules</vt:lpstr>
      <vt:lpstr>Small particles: cosmic dust</vt:lpstr>
      <vt:lpstr>Single small chunks of rock</vt:lpstr>
      <vt:lpstr>Several-ton boulders</vt:lpstr>
      <vt:lpstr>How dangerous are meteorites?</vt:lpstr>
      <vt:lpstr>Worldwide frequency of meteorites as function of size</vt:lpstr>
      <vt:lpstr>Tonguska meteorite in Siberia caused widespread devastation</vt:lpstr>
      <vt:lpstr>How meteorites are found</vt:lpstr>
      <vt:lpstr>Random “finds”</vt:lpstr>
      <vt:lpstr>Fragments around meteor craters</vt:lpstr>
      <vt:lpstr>The Peekskill (NY) Fireball</vt:lpstr>
      <vt:lpstr>This year in Sudan....</vt:lpstr>
      <vt:lpstr>University of Khartoum students did systematic search</vt:lpstr>
      <vt:lpstr>University of Khartoum students did systematic search</vt:lpstr>
      <vt:lpstr>PowerPoint Presentation</vt:lpstr>
      <vt:lpstr>Systematic searches in Antarctica</vt:lpstr>
      <vt:lpstr>Systematic searches in Antarctica</vt:lpstr>
      <vt:lpstr>Searching for rare meteorites amidst thousands of Earth-rocks</vt:lpstr>
      <vt:lpstr>Primitive vs. processed meteorites</vt:lpstr>
      <vt:lpstr>Origin of Meteorites</vt:lpstr>
      <vt:lpstr>Main types of meteorites</vt:lpstr>
      <vt:lpstr>Chondrites</vt:lpstr>
      <vt:lpstr>Carbonaceous Chondrites contain complex organic molecules</vt:lpstr>
      <vt:lpstr>Carbonaceous Chondrites: Insights into Planet Formation?</vt:lpstr>
      <vt:lpstr>Some types of Chondrites were formed all at once: from one asteroid</vt:lpstr>
      <vt:lpstr>Iron meteorites</vt:lpstr>
      <vt:lpstr>Iron meteorites: from core of differentiated asteroids</vt:lpstr>
      <vt:lpstr>The making of future meteorites!</vt:lpstr>
      <vt:lpstr>Crystalization pattern of the iron is unique</vt:lpstr>
      <vt:lpstr>Stony-Iron meteorites - the prettiest</vt:lpstr>
      <vt:lpstr>Achondrites: from Mars and Moon</vt:lpstr>
      <vt:lpstr>Where do meteorites come from, and how do we know?</vt:lpstr>
      <vt:lpstr>The main points: Meteorites</vt:lpstr>
      <vt:lpstr>The main points: Cosmic Collisions</vt:lpstr>
      <vt:lpstr>Role of cosmic collisions in evolution of Solar System</vt:lpstr>
      <vt:lpstr>Early phase (4.5 billion yrs ago): planet formation relies on collisions</vt:lpstr>
      <vt:lpstr>Evidence that Moon formed as result of a collision</vt:lpstr>
      <vt:lpstr>Formation of the Moon….</vt:lpstr>
      <vt:lpstr>Uranus’ rotation axis lies in plane of its orbit</vt:lpstr>
      <vt:lpstr>Collision with a massive body is best way to explain this</vt:lpstr>
      <vt:lpstr>Theories suggest young outer solar system was very unstable place</vt:lpstr>
      <vt:lpstr>Venus rotates “backwards” compared with all other planets</vt:lpstr>
      <vt:lpstr>Removal of most of Mercury’s crust by collision</vt:lpstr>
      <vt:lpstr>The Moon</vt:lpstr>
      <vt:lpstr>“Late Heavy Bombardment” of Moon</vt:lpstr>
      <vt:lpstr>Evolution of the Moon’s Appearance</vt:lpstr>
      <vt:lpstr>Basins on Mercury, Moon, Mars</vt:lpstr>
      <vt:lpstr>How general was the "late heavy bombardment" ?</vt:lpstr>
      <vt:lpstr>How general was the "late heavy bombardment" ?</vt:lpstr>
      <vt:lpstr>One theory: a real spike in impacts</vt:lpstr>
      <vt:lpstr>Earth experienced major collisions as well</vt:lpstr>
      <vt:lpstr>Earth’s craters</vt:lpstr>
      <vt:lpstr>Earth’s craters, continued</vt:lpstr>
      <vt:lpstr>Arizona’s Meteor Crater, the most famous example</vt:lpstr>
      <vt:lpstr>Giant impact 64 million years ago: best idea for dinosaur extinction</vt:lpstr>
      <vt:lpstr>Corroborating evidence: Iridium layer</vt:lpstr>
      <vt:lpstr>Impact energies are very large!</vt:lpstr>
      <vt:lpstr>BBC News, 2002: Evidence for Late Heavy Bombardment on Earth</vt:lpstr>
      <vt:lpstr>Collision of Comet Shoemaker-Levy 9 with Jupiter, 1994</vt:lpstr>
      <vt:lpstr>Tidal breakup of a comet when it passes too close to Jupiter  </vt:lpstr>
      <vt:lpstr>Worldwide network of astronomers observed collisions over one week</vt:lpstr>
      <vt:lpstr>Initial impact with atmosphere on night side, seen by Galileo spacecraft</vt:lpstr>
      <vt:lpstr>G impact spot as Jupiter rotated (Lick Observatory)</vt:lpstr>
      <vt:lpstr>Multiple fragments of Shoemaker-Levy 9 hit Jupiter in sequence</vt:lpstr>
      <vt:lpstr>Lessons learned from Comet Shoemaker-Levy 9</vt:lpstr>
      <vt:lpstr>The asteroid with our name on it</vt:lpstr>
      <vt:lpstr>What if a Shoemaker-Levy 9 size comet were to hit the Earth?</vt:lpstr>
      <vt:lpstr>Drastic effects of impact on a terrestrial planet</vt:lpstr>
      <vt:lpstr>Future extinctions might not be limited to dinosaurs</vt:lpstr>
      <vt:lpstr>Near Earth Objects: will Earth have another collision soon?</vt:lpstr>
      <vt:lpstr>There have been many impacts in the past</vt:lpstr>
      <vt:lpstr>What can be done?</vt:lpstr>
      <vt:lpstr>There are several projects to find near Earth asteroids and comets</vt:lpstr>
      <vt:lpstr>Question </vt:lpstr>
      <vt:lpstr>PowerPoint Presentation</vt:lpstr>
      <vt:lpstr>PowerPoint Presentation</vt:lpstr>
      <vt:lpstr>Cosmic Collisions: The main points</vt:lpstr>
    </vt:vector>
  </TitlesOfParts>
  <Company>뿿</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Lecture 14: Meteors and Meteorites</dc:title>
  <dc:creator>Claire Max</dc:creator>
  <cp:keywords/>
  <cp:lastModifiedBy>Claire Max</cp:lastModifiedBy>
  <cp:revision>84</cp:revision>
  <cp:lastPrinted>2007-05-29T20:29:04Z</cp:lastPrinted>
  <dcterms:created xsi:type="dcterms:W3CDTF">2004-11-09T16:04:11Z</dcterms:created>
  <dcterms:modified xsi:type="dcterms:W3CDTF">2014-05-27T02:34:57Z</dcterms:modified>
</cp:coreProperties>
</file>